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9" r:id="rId5"/>
    <p:sldId id="274" r:id="rId6"/>
    <p:sldId id="279" r:id="rId7"/>
    <p:sldId id="284" r:id="rId8"/>
    <p:sldId id="294" r:id="rId9"/>
    <p:sldId id="289" r:id="rId10"/>
    <p:sldId id="299" r:id="rId11"/>
    <p:sldId id="309" r:id="rId12"/>
    <p:sldId id="304" r:id="rId13"/>
    <p:sldId id="314" r:id="rId14"/>
    <p:sldId id="319" r:id="rId15"/>
    <p:sldId id="329" r:id="rId16"/>
    <p:sldId id="324" r:id="rId17"/>
    <p:sldId id="334" r:id="rId18"/>
    <p:sldId id="339" r:id="rId19"/>
    <p:sldId id="349" r:id="rId20"/>
    <p:sldId id="344" r:id="rId21"/>
    <p:sldId id="354" r:id="rId22"/>
    <p:sldId id="359" r:id="rId23"/>
    <p:sldId id="364" r:id="rId24"/>
    <p:sldId id="369" r:id="rId25"/>
    <p:sldId id="374" r:id="rId26"/>
    <p:sldId id="3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095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641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9294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952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809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7696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9690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2723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017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918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070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19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F53C-6FD5-451C-91B7-BFA3DA0AEAA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67DA-DDCB-4680-A4AA-4F4B28E7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0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la-pbl.com/" TargetMode="External"/><Relationship Id="rId2" Type="http://schemas.openxmlformats.org/officeDocument/2006/relationships/hyperlink" Target="http://www.fbla-pbl.org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fbla-pbl.net/" TargetMode="External"/><Relationship Id="rId4" Type="http://schemas.openxmlformats.org/officeDocument/2006/relationships/hyperlink" Target="http://www.fbl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Times New Roman" panose="02020603050405020304" pitchFamily="18" charset="0"/>
              </a:rPr>
              <a:t>FBLA General Knowledge 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For FUTURE Award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33102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9. FBLA-PBL is divided into _______ administrative regions.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Four</a:t>
            </a:r>
          </a:p>
          <a:p>
            <a:r>
              <a:rPr lang="en-US" dirty="0" smtClean="0"/>
              <a:t>B. Five</a:t>
            </a:r>
          </a:p>
          <a:p>
            <a:r>
              <a:rPr lang="en-US" dirty="0" smtClean="0"/>
              <a:t>C. Six</a:t>
            </a:r>
          </a:p>
          <a:p>
            <a:r>
              <a:rPr lang="en-US" dirty="0" smtClean="0"/>
              <a:t>D. Seven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192214" y="2450123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36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11. Which of the following is not an official publication of FBLA-PBL?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Tomorrow's Business </a:t>
            </a:r>
            <a:r>
              <a:rPr lang="en-US" dirty="0" smtClean="0">
                <a:latin typeface="Times New Roman" panose="02020603050405020304" pitchFamily="18" charset="0"/>
              </a:rPr>
              <a:t>Leader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FBLA Adviser's </a:t>
            </a:r>
            <a:r>
              <a:rPr lang="en-US" dirty="0" smtClean="0">
                <a:latin typeface="Times New Roman" panose="02020603050405020304" pitchFamily="18" charset="0"/>
              </a:rPr>
              <a:t>Hotline</a:t>
            </a:r>
          </a:p>
          <a:p>
            <a:r>
              <a:rPr lang="en-US" dirty="0">
                <a:latin typeface="Times New Roman" panose="02020603050405020304" pitchFamily="18" charset="0"/>
              </a:rPr>
              <a:t>C. Business Leaders of </a:t>
            </a:r>
            <a:r>
              <a:rPr lang="en-US" dirty="0" smtClean="0">
                <a:latin typeface="Times New Roman" panose="02020603050405020304" pitchFamily="18" charset="0"/>
              </a:rPr>
              <a:t>Tomorrow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The PBL Business Leader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049106" y="3001108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10. The three words on the FBLA and PBL emblems are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Service, Education, and </a:t>
            </a:r>
            <a:r>
              <a:rPr lang="en-US" dirty="0" smtClean="0">
                <a:latin typeface="Times New Roman" panose="02020603050405020304" pitchFamily="18" charset="0"/>
              </a:rPr>
              <a:t>Leadership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Service, Leadership, and </a:t>
            </a:r>
            <a:r>
              <a:rPr lang="en-US" dirty="0" smtClean="0">
                <a:latin typeface="Times New Roman" panose="02020603050405020304" pitchFamily="18" charset="0"/>
              </a:rPr>
              <a:t>Prosperity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Service, Education, and </a:t>
            </a:r>
            <a:r>
              <a:rPr lang="en-US" dirty="0" smtClean="0">
                <a:latin typeface="Times New Roman" panose="02020603050405020304" pitchFamily="18" charset="0"/>
              </a:rPr>
              <a:t>Progress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Progress, Leadership, and Education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435969" y="2989385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0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12. The land for the FBLA-PBL National Center was purchased through a grant from the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General Motors </a:t>
            </a:r>
            <a:r>
              <a:rPr lang="en-US" dirty="0" smtClean="0">
                <a:latin typeface="Times New Roman" panose="02020603050405020304" pitchFamily="18" charset="0"/>
              </a:rPr>
              <a:t>Corporation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Conrad Hilton </a:t>
            </a:r>
            <a:r>
              <a:rPr lang="en-US" dirty="0" smtClean="0">
                <a:latin typeface="Times New Roman" panose="02020603050405020304" pitchFamily="18" charset="0"/>
              </a:rPr>
              <a:t>Foundation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McDonald's </a:t>
            </a:r>
            <a:r>
              <a:rPr lang="en-US" dirty="0" smtClean="0">
                <a:latin typeface="Times New Roman" panose="02020603050405020304" pitchFamily="18" charset="0"/>
              </a:rPr>
              <a:t>Corporation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Ford Motor Company Foundation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533291" y="2473570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1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13. A local chapter with 50 members would be entitled to how many local voting delegates?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Two</a:t>
            </a:r>
          </a:p>
          <a:p>
            <a:r>
              <a:rPr lang="en-US" dirty="0" smtClean="0"/>
              <a:t>B. Three</a:t>
            </a:r>
          </a:p>
          <a:p>
            <a:r>
              <a:rPr lang="en-US" dirty="0" smtClean="0"/>
              <a:t>C. Four</a:t>
            </a:r>
          </a:p>
          <a:p>
            <a:r>
              <a:rPr lang="en-US" dirty="0" smtClean="0"/>
              <a:t>D. Five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403230" y="2450123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22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15. What is FBLA-PBL's official parliamentary authority?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Robert's Rules of </a:t>
            </a:r>
            <a:r>
              <a:rPr lang="en-US" dirty="0" smtClean="0">
                <a:latin typeface="Times New Roman" panose="02020603050405020304" pitchFamily="18" charset="0"/>
              </a:rPr>
              <a:t>Order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Robert's Rules of Order - Newly </a:t>
            </a:r>
            <a:r>
              <a:rPr lang="en-US" dirty="0" smtClean="0">
                <a:latin typeface="Times New Roman" panose="02020603050405020304" pitchFamily="18" charset="0"/>
              </a:rPr>
              <a:t>Revised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The Chapter Management </a:t>
            </a:r>
            <a:r>
              <a:rPr lang="en-US" dirty="0" smtClean="0">
                <a:latin typeface="Times New Roman" panose="02020603050405020304" pitchFamily="18" charset="0"/>
              </a:rPr>
              <a:t>Handbook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D. The Meeting Guide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61383" y="2461846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14. FBLA-PBL Week is held each year during the month of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November</a:t>
            </a:r>
          </a:p>
          <a:p>
            <a:r>
              <a:rPr lang="en-US" dirty="0" smtClean="0"/>
              <a:t>B. March</a:t>
            </a:r>
          </a:p>
          <a:p>
            <a:r>
              <a:rPr lang="en-US" dirty="0" smtClean="0"/>
              <a:t>C. February</a:t>
            </a:r>
          </a:p>
          <a:p>
            <a:r>
              <a:rPr lang="en-US" dirty="0" smtClean="0"/>
              <a:t>D. May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831123" y="298938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3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16. What is the first stanza of the FBLA-PBL Creed?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</a:rPr>
              <a:t>. I believe education is the right of every man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B. I believe education is the right of every person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</a:rPr>
              <a:t>. I believe education is </a:t>
            </a:r>
            <a:r>
              <a:rPr lang="en-US" dirty="0" smtClean="0">
                <a:latin typeface="Times New Roman" panose="02020603050405020304" pitchFamily="18" charset="0"/>
              </a:rPr>
              <a:t>important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</a:rPr>
              <a:t>. I believe education should be free.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8381999" y="2485292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56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Times New Roman" panose="02020603050405020304" pitchFamily="18" charset="0"/>
              </a:rPr>
              <a:t>17. What is the name of the program offered in conjunction with the National Leadership Conference that is offered to national, state, and local FBLA-PBL officers, members, and advisers for Leadership Development and Training?</a:t>
            </a:r>
            <a:endParaRPr lang="en-US" sz="3200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21877"/>
            <a:ext cx="10515600" cy="405508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</a:rPr>
              <a:t>. Management Series </a:t>
            </a:r>
            <a:r>
              <a:rPr lang="en-US" dirty="0" smtClean="0">
                <a:latin typeface="Times New Roman" panose="02020603050405020304" pitchFamily="18" charset="0"/>
              </a:rPr>
              <a:t>2000</a:t>
            </a:r>
          </a:p>
          <a:p>
            <a:r>
              <a:rPr lang="en-US" dirty="0">
                <a:latin typeface="Times New Roman" panose="02020603050405020304" pitchFamily="18" charset="0"/>
              </a:rPr>
              <a:t>B. Institute for </a:t>
            </a:r>
            <a:r>
              <a:rPr lang="en-US" dirty="0" smtClean="0">
                <a:latin typeface="Times New Roman" panose="02020603050405020304" pitchFamily="18" charset="0"/>
              </a:rPr>
              <a:t>Leaders</a:t>
            </a:r>
          </a:p>
          <a:p>
            <a:r>
              <a:rPr lang="en-US" dirty="0">
                <a:latin typeface="Times New Roman" panose="02020603050405020304" pitchFamily="18" charset="0"/>
              </a:rPr>
              <a:t>C. Leadership Training </a:t>
            </a:r>
            <a:r>
              <a:rPr lang="en-US" dirty="0" smtClean="0">
                <a:latin typeface="Times New Roman" panose="02020603050405020304" pitchFamily="18" charset="0"/>
              </a:rPr>
              <a:t>2000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</a:rPr>
              <a:t>. The Institute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375030" y="222738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26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19. What is the official national Web site address?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</a:t>
            </a:r>
            <a:r>
              <a:rPr lang="en-US" dirty="0" smtClean="0">
                <a:latin typeface="Times New Roman" panose="02020603050405020304" pitchFamily="18" charset="0"/>
                <a:hlinkClick r:id="rId2"/>
              </a:rPr>
              <a:t>www.fbla-pbl.org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B. </a:t>
            </a:r>
            <a:r>
              <a:rPr lang="en-US" dirty="0" smtClean="0">
                <a:latin typeface="Times New Roman" panose="02020603050405020304" pitchFamily="18" charset="0"/>
                <a:hlinkClick r:id="rId3"/>
              </a:rPr>
              <a:t>www.fbla-pbl.com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C. </a:t>
            </a:r>
            <a:r>
              <a:rPr lang="en-US" dirty="0" smtClean="0">
                <a:latin typeface="Times New Roman" panose="02020603050405020304" pitchFamily="18" charset="0"/>
                <a:hlinkClick r:id="rId4"/>
              </a:rPr>
              <a:t>www.fbla.org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D. </a:t>
            </a:r>
            <a:r>
              <a:rPr lang="en-US" dirty="0" smtClean="0">
                <a:latin typeface="Times New Roman" panose="02020603050405020304" pitchFamily="18" charset="0"/>
                <a:hlinkClick r:id="rId5"/>
              </a:rPr>
              <a:t>www.fbla-pbl.net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185137" y="1969477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63625"/>
            <a:ext cx="10515600" cy="1325563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1. FBLA-PBL involves nearly __________ members in 13,000 chartered chapters in the United States, Puerto Rico, Bermuda, and the Department of Defense Schools worldwide.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1499"/>
            <a:ext cx="10515600" cy="3065463"/>
          </a:xfrm>
        </p:spPr>
        <p:txBody>
          <a:bodyPr/>
          <a:lstStyle/>
          <a:p>
            <a:r>
              <a:rPr lang="en-US" dirty="0" smtClean="0"/>
              <a:t>A. 200,000</a:t>
            </a:r>
          </a:p>
          <a:p>
            <a:r>
              <a:rPr lang="en-US" dirty="0" smtClean="0"/>
              <a:t>B. 250,000</a:t>
            </a:r>
          </a:p>
          <a:p>
            <a:r>
              <a:rPr lang="en-US" dirty="0" smtClean="0"/>
              <a:t>C. 210,000</a:t>
            </a:r>
          </a:p>
          <a:p>
            <a:r>
              <a:rPr lang="en-US" dirty="0" smtClean="0"/>
              <a:t>D. 180,000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2801814" y="3692770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80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18. What are the three categories of competitive events?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</a:rPr>
              <a:t>. Individual, Group, and </a:t>
            </a:r>
            <a:r>
              <a:rPr lang="en-US" dirty="0" smtClean="0">
                <a:latin typeface="Times New Roman" panose="02020603050405020304" pitchFamily="18" charset="0"/>
              </a:rPr>
              <a:t>Chapter</a:t>
            </a:r>
          </a:p>
          <a:p>
            <a:r>
              <a:rPr lang="en-US" dirty="0">
                <a:latin typeface="Times New Roman" panose="02020603050405020304" pitchFamily="18" charset="0"/>
              </a:rPr>
              <a:t>B. Chapter, Member, and </a:t>
            </a:r>
            <a:r>
              <a:rPr lang="en-US" dirty="0" smtClean="0">
                <a:latin typeface="Times New Roman" panose="02020603050405020304" pitchFamily="18" charset="0"/>
              </a:rPr>
              <a:t>Team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</a:rPr>
              <a:t>. Individual, Team, and </a:t>
            </a:r>
            <a:r>
              <a:rPr lang="en-US" dirty="0" smtClean="0">
                <a:latin typeface="Times New Roman" panose="02020603050405020304" pitchFamily="18" charset="0"/>
              </a:rPr>
              <a:t>Chapter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</a:rPr>
              <a:t>. Group, Member, and Team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920153" y="2989385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82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20. Where was the first FBLA local chapter organized?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</a:rPr>
              <a:t>. Knoxville, </a:t>
            </a:r>
            <a:r>
              <a:rPr lang="en-US" dirty="0" smtClean="0">
                <a:latin typeface="Times New Roman" panose="02020603050405020304" pitchFamily="18" charset="0"/>
              </a:rPr>
              <a:t>TN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</a:rPr>
              <a:t>. Cedar Rapids, </a:t>
            </a:r>
            <a:r>
              <a:rPr lang="en-US" dirty="0" smtClean="0">
                <a:latin typeface="Times New Roman" panose="02020603050405020304" pitchFamily="18" charset="0"/>
              </a:rPr>
              <a:t>IA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</a:rPr>
              <a:t>. Johnson City, </a:t>
            </a:r>
            <a:r>
              <a:rPr lang="en-US" dirty="0" smtClean="0">
                <a:latin typeface="Times New Roman" panose="02020603050405020304" pitchFamily="18" charset="0"/>
              </a:rPr>
              <a:t>TN</a:t>
            </a:r>
          </a:p>
          <a:p>
            <a:r>
              <a:rPr lang="en-US" dirty="0">
                <a:latin typeface="Times New Roman" panose="02020603050405020304" pitchFamily="18" charset="0"/>
              </a:rPr>
              <a:t>D. Miami, FL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267199" y="298938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4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21. FBLA Middle level membership is open to students in what grades?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</a:t>
            </a:r>
            <a:r>
              <a:rPr lang="en-US" dirty="0" smtClean="0">
                <a:latin typeface="Times New Roman" panose="02020603050405020304" pitchFamily="18" charset="0"/>
              </a:rPr>
              <a:t>9-12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</a:t>
            </a:r>
            <a:r>
              <a:rPr lang="en-US" dirty="0" smtClean="0">
                <a:latin typeface="Times New Roman" panose="02020603050405020304" pitchFamily="18" charset="0"/>
              </a:rPr>
              <a:t>7-12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</a:t>
            </a:r>
            <a:r>
              <a:rPr lang="en-US" dirty="0" smtClean="0">
                <a:latin typeface="Times New Roman" panose="02020603050405020304" pitchFamily="18" charset="0"/>
              </a:rPr>
              <a:t>8-9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5-9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03938" y="3458308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9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Times New Roman" panose="02020603050405020304" pitchFamily="18" charset="0"/>
              </a:rPr>
              <a:t>22. In order to qualify for participation in the competitive events program for FBLA, dues must be received in the National Center by what date?</a:t>
            </a:r>
            <a:endParaRPr lang="en-US" sz="3200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April </a:t>
            </a:r>
            <a:r>
              <a:rPr lang="en-US" dirty="0" smtClean="0">
                <a:latin typeface="Times New Roman" panose="02020603050405020304" pitchFamily="18" charset="0"/>
              </a:rPr>
              <a:t>1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March </a:t>
            </a:r>
            <a:r>
              <a:rPr lang="en-US" dirty="0" smtClean="0">
                <a:latin typeface="Times New Roman" panose="02020603050405020304" pitchFamily="18" charset="0"/>
              </a:rPr>
              <a:t>1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April </a:t>
            </a:r>
            <a:r>
              <a:rPr lang="en-US" dirty="0" smtClean="0">
                <a:latin typeface="Times New Roman" panose="02020603050405020304" pitchFamily="18" charset="0"/>
              </a:rPr>
              <a:t>15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March 15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895599" y="2438400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66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23. What is the name of the nationally endorsed fundraising program developed especially for 'cookie-loving' FBLA-PBL chapters?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Otis </a:t>
            </a:r>
            <a:r>
              <a:rPr lang="en-US" dirty="0" err="1">
                <a:latin typeface="Times New Roman" panose="02020603050405020304" pitchFamily="18" charset="0"/>
              </a:rPr>
              <a:t>Spunkmeyer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</a:rPr>
              <a:t>Inc.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Champion </a:t>
            </a:r>
            <a:r>
              <a:rPr lang="en-US" dirty="0" smtClean="0">
                <a:latin typeface="Times New Roman" panose="02020603050405020304" pitchFamily="18" charset="0"/>
              </a:rPr>
              <a:t>Challenge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Mission </a:t>
            </a:r>
            <a:r>
              <a:rPr lang="en-US" dirty="0" smtClean="0">
                <a:latin typeface="Times New Roman" panose="02020603050405020304" pitchFamily="18" charset="0"/>
              </a:rPr>
              <a:t>LIFT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World's Finest Chocolate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923692" y="1981201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24. When is American Enterprise Day?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November </a:t>
            </a:r>
            <a:r>
              <a:rPr lang="en-US" dirty="0" smtClean="0">
                <a:latin typeface="Times New Roman" panose="02020603050405020304" pitchFamily="18" charset="0"/>
              </a:rPr>
              <a:t>15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November 1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February 15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D. October 20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739660" y="1946032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51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25. The chapter officer that presides over and conducts meetings is typically the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</a:t>
            </a:r>
            <a:r>
              <a:rPr lang="en-US" dirty="0" smtClean="0">
                <a:latin typeface="Times New Roman" panose="02020603050405020304" pitchFamily="18" charset="0"/>
              </a:rPr>
              <a:t>Secretary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</a:t>
            </a:r>
            <a:r>
              <a:rPr lang="en-US" dirty="0" smtClean="0">
                <a:latin typeface="Times New Roman" panose="02020603050405020304" pitchFamily="18" charset="0"/>
              </a:rPr>
              <a:t>President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Treasurer</a:t>
            </a:r>
          </a:p>
          <a:p>
            <a:r>
              <a:rPr lang="en-US" dirty="0">
                <a:latin typeface="Times New Roman" panose="02020603050405020304" pitchFamily="18" charset="0"/>
              </a:rPr>
              <a:t>D. Parliamentarian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989384" y="245012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3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2. The first FBLA State Chapter was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Times New Roman" panose="02020603050405020304" pitchFamily="18" charset="0"/>
              </a:rPr>
              <a:t>A. Florida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B. Wisconsin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C. Iowa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D. Ohio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403230" y="2989385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34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marR="0" indent="-571500" rtl="0"/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3. </a:t>
            </a: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Where is the </a:t>
            </a: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FBLA_PBL </a:t>
            </a: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/>
            </a:r>
            <a:br>
              <a:rPr lang="en-US" b="1" i="0" u="none" strike="noStrike" baseline="0" dirty="0" smtClean="0">
                <a:latin typeface="Times New Roman" panose="02020603050405020304" pitchFamily="18" charset="0"/>
              </a:rPr>
            </a:b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National Office located?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00" y="2867025"/>
            <a:ext cx="10515600" cy="2238375"/>
          </a:xfrm>
        </p:spPr>
        <p:txBody>
          <a:bodyPr/>
          <a:lstStyle/>
          <a:p>
            <a:r>
              <a:rPr lang="en-US" dirty="0" smtClean="0"/>
              <a:t>A. Reston, VA</a:t>
            </a:r>
          </a:p>
          <a:p>
            <a:r>
              <a:rPr lang="en-US" dirty="0" smtClean="0"/>
              <a:t>B. Washington D.C.</a:t>
            </a:r>
          </a:p>
          <a:p>
            <a:r>
              <a:rPr lang="en-US" dirty="0" smtClean="0"/>
              <a:t>C. Baltimore, MD</a:t>
            </a:r>
          </a:p>
          <a:p>
            <a:r>
              <a:rPr lang="en-US" dirty="0" smtClean="0"/>
              <a:t>D. Arlington, 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95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4. When will the term of office begin for a National Officer?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A. At the close of the National Leadership Conference in which they were elected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At the beginning of the new school year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At the beginning of the National Fall Leadership Conferences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Immediately upon election.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10961077" y="208670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5. The official colors of FBLA-PBL are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</a:rPr>
              <a:t>. navy blue and </a:t>
            </a:r>
            <a:r>
              <a:rPr lang="en-US" dirty="0" smtClean="0">
                <a:latin typeface="Times New Roman" panose="02020603050405020304" pitchFamily="18" charset="0"/>
              </a:rPr>
              <a:t>yellow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</a:rPr>
              <a:t>. red, white, and </a:t>
            </a:r>
            <a:r>
              <a:rPr lang="en-US" dirty="0" smtClean="0">
                <a:latin typeface="Times New Roman" panose="02020603050405020304" pitchFamily="18" charset="0"/>
              </a:rPr>
              <a:t>blue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</a:rPr>
              <a:t>. blue and </a:t>
            </a:r>
            <a:r>
              <a:rPr lang="en-US" dirty="0" smtClean="0">
                <a:latin typeface="Times New Roman" panose="02020603050405020304" pitchFamily="18" charset="0"/>
              </a:rPr>
              <a:t>gold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</a:rPr>
              <a:t>. red and black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716215" y="298938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53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6. In debate, each member has the right to speak __________ on a motion.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Twice</a:t>
            </a:r>
          </a:p>
          <a:p>
            <a:r>
              <a:rPr lang="en-US" dirty="0" smtClean="0"/>
              <a:t>B. Once</a:t>
            </a:r>
          </a:p>
          <a:p>
            <a:r>
              <a:rPr lang="en-US" dirty="0" smtClean="0"/>
              <a:t>C. Three times</a:t>
            </a:r>
          </a:p>
          <a:p>
            <a:r>
              <a:rPr lang="en-US" dirty="0" smtClean="0"/>
              <a:t>D. Four times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403230" y="1946031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7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8. The Gold Seal Award of Merit is named after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 A. Jean </a:t>
            </a:r>
            <a:r>
              <a:rPr lang="en-US" dirty="0" smtClean="0">
                <a:latin typeface="Times New Roman" panose="02020603050405020304" pitchFamily="18" charset="0"/>
              </a:rPr>
              <a:t>Buckley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Hamden </a:t>
            </a:r>
            <a:r>
              <a:rPr lang="en-US" dirty="0" err="1" smtClean="0">
                <a:latin typeface="Times New Roman" panose="02020603050405020304" pitchFamily="18" charset="0"/>
              </a:rPr>
              <a:t>Forkner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C. Hollis and Kitty </a:t>
            </a:r>
            <a:r>
              <a:rPr lang="en-US" dirty="0" smtClean="0">
                <a:latin typeface="Times New Roman" panose="02020603050405020304" pitchFamily="18" charset="0"/>
              </a:rPr>
              <a:t>Guy</a:t>
            </a:r>
          </a:p>
          <a:p>
            <a:r>
              <a:rPr lang="en-US" dirty="0">
                <a:latin typeface="Times New Roman" panose="02020603050405020304" pitchFamily="18" charset="0"/>
              </a:rPr>
              <a:t> D. Dorothy Travis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865076" y="2989384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69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 panose="02020603050405020304" pitchFamily="18" charset="0"/>
              </a:rPr>
              <a:t>7. The Parliamentary Procedure Event is named after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A. Hollis and Kitty </a:t>
            </a:r>
            <a:r>
              <a:rPr lang="en-US" dirty="0" smtClean="0">
                <a:latin typeface="Times New Roman" panose="02020603050405020304" pitchFamily="18" charset="0"/>
              </a:rPr>
              <a:t>Guy</a:t>
            </a:r>
          </a:p>
          <a:p>
            <a:r>
              <a:rPr lang="en-US" dirty="0">
                <a:latin typeface="Times New Roman" panose="02020603050405020304" pitchFamily="18" charset="0"/>
              </a:rPr>
              <a:t> B. Dorothy L. </a:t>
            </a:r>
            <a:r>
              <a:rPr lang="en-US" dirty="0" smtClean="0">
                <a:latin typeface="Times New Roman" panose="02020603050405020304" pitchFamily="18" charset="0"/>
              </a:rPr>
              <a:t>Travis</a:t>
            </a:r>
          </a:p>
          <a:p>
            <a:r>
              <a:rPr lang="en-US" dirty="0">
                <a:latin typeface="Times New Roman" panose="02020603050405020304" pitchFamily="18" charset="0"/>
              </a:rPr>
              <a:t> C. Lorraine </a:t>
            </a:r>
            <a:r>
              <a:rPr lang="en-US" dirty="0" err="1" smtClean="0">
                <a:latin typeface="Times New Roman" panose="02020603050405020304" pitchFamily="18" charset="0"/>
              </a:rPr>
              <a:t>Missling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 D. Hamden </a:t>
            </a:r>
            <a:r>
              <a:rPr lang="en-US" dirty="0" err="1">
                <a:latin typeface="Times New Roman" panose="02020603050405020304" pitchFamily="18" charset="0"/>
              </a:rPr>
              <a:t>Forkner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278922" y="2450123"/>
            <a:ext cx="691662" cy="234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6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FBLA General Knowledge Test - Future Award</Template>
  <TotalTime>47</TotalTime>
  <Words>622</Words>
  <Application>Microsoft Office PowerPoint</Application>
  <PresentationFormat>Widescreen</PresentationFormat>
  <Paragraphs>127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FBLA General Knowledge Test</vt:lpstr>
      <vt:lpstr>1. FBLA-PBL involves nearly __________ members in 13,000 chartered chapters in the United States, Puerto Rico, Bermuda, and the Department of Defense Schools worldwide.</vt:lpstr>
      <vt:lpstr>2. The first FBLA State Chapter was</vt:lpstr>
      <vt:lpstr>3. Where is the FBLA_PBL  National Office located?</vt:lpstr>
      <vt:lpstr>4. When will the term of office begin for a National Officer?</vt:lpstr>
      <vt:lpstr>5. The official colors of FBLA-PBL are</vt:lpstr>
      <vt:lpstr>6. In debate, each member has the right to speak __________ on a motion.</vt:lpstr>
      <vt:lpstr>8. The Gold Seal Award of Merit is named after</vt:lpstr>
      <vt:lpstr>7. The Parliamentary Procedure Event is named after</vt:lpstr>
      <vt:lpstr>9. FBLA-PBL is divided into _______ administrative regions.</vt:lpstr>
      <vt:lpstr>11. Which of the following is not an official publication of FBLA-PBL?</vt:lpstr>
      <vt:lpstr>10. The three words on the FBLA and PBL emblems are</vt:lpstr>
      <vt:lpstr>12. The land for the FBLA-PBL National Center was purchased through a grant from the</vt:lpstr>
      <vt:lpstr>13. A local chapter with 50 members would be entitled to how many local voting delegates?</vt:lpstr>
      <vt:lpstr>15. What is FBLA-PBL's official parliamentary authority?</vt:lpstr>
      <vt:lpstr>14. FBLA-PBL Week is held each year during the month of</vt:lpstr>
      <vt:lpstr>16. What is the first stanza of the FBLA-PBL Creed?</vt:lpstr>
      <vt:lpstr>17. What is the name of the program offered in conjunction with the National Leadership Conference that is offered to national, state, and local FBLA-PBL officers, members, and advisers for Leadership Development and Training?</vt:lpstr>
      <vt:lpstr>19. What is the official national Web site address?</vt:lpstr>
      <vt:lpstr>18. What are the three categories of competitive events?</vt:lpstr>
      <vt:lpstr>20. Where was the first FBLA local chapter organized?</vt:lpstr>
      <vt:lpstr>21. FBLA Middle level membership is open to students in what grades?</vt:lpstr>
      <vt:lpstr>22. In order to qualify for participation in the competitive events program for FBLA, dues must be received in the National Center by what date?</vt:lpstr>
      <vt:lpstr>23. What is the name of the nationally endorsed fundraising program developed especially for 'cookie-loving' FBLA-PBL chapters?</vt:lpstr>
      <vt:lpstr>24. When is American Enterprise Day?</vt:lpstr>
      <vt:lpstr>25. The chapter officer that presides over and conducts meetings is typically the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FBLA General Knowledge Test</dc:title>
  <dc:creator>Geheb, Vicki</dc:creator>
  <cp:lastModifiedBy>Geheb, Vicki</cp:lastModifiedBy>
  <cp:revision>6</cp:revision>
  <dcterms:created xsi:type="dcterms:W3CDTF">2014-09-16T21:26:13Z</dcterms:created>
  <dcterms:modified xsi:type="dcterms:W3CDTF">2014-09-17T22:04:49Z</dcterms:modified>
</cp:coreProperties>
</file>