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6" r:id="rId4"/>
    <p:sldId id="269" r:id="rId5"/>
    <p:sldId id="270" r:id="rId6"/>
    <p:sldId id="271" r:id="rId7"/>
    <p:sldId id="272" r:id="rId8"/>
    <p:sldId id="273" r:id="rId9"/>
    <p:sldId id="267" r:id="rId10"/>
    <p:sldId id="277" r:id="rId11"/>
    <p:sldId id="279" r:id="rId12"/>
    <p:sldId id="280" r:id="rId13"/>
    <p:sldId id="268" r:id="rId14"/>
    <p:sldId id="278" r:id="rId15"/>
    <p:sldId id="281" r:id="rId16"/>
    <p:sldId id="282" r:id="rId17"/>
    <p:sldId id="283" r:id="rId18"/>
    <p:sldId id="274" r:id="rId19"/>
    <p:sldId id="284" r:id="rId20"/>
    <p:sldId id="285" r:id="rId21"/>
    <p:sldId id="286" r:id="rId22"/>
    <p:sldId id="287" r:id="rId23"/>
    <p:sldId id="275" r:id="rId24"/>
    <p:sldId id="288" r:id="rId25"/>
    <p:sldId id="289" r:id="rId26"/>
    <p:sldId id="290" r:id="rId27"/>
    <p:sldId id="276" r:id="rId28"/>
    <p:sldId id="294" r:id="rId29"/>
    <p:sldId id="295" r:id="rId30"/>
    <p:sldId id="296" r:id="rId31"/>
    <p:sldId id="297" r:id="rId32"/>
    <p:sldId id="291" r:id="rId33"/>
    <p:sldId id="298" r:id="rId34"/>
    <p:sldId id="299" r:id="rId35"/>
    <p:sldId id="300" r:id="rId36"/>
    <p:sldId id="301" r:id="rId37"/>
    <p:sldId id="292" r:id="rId38"/>
    <p:sldId id="293" r:id="rId39"/>
    <p:sldId id="306" r:id="rId40"/>
    <p:sldId id="307" r:id="rId41"/>
    <p:sldId id="308" r:id="rId42"/>
    <p:sldId id="309" r:id="rId43"/>
    <p:sldId id="310" r:id="rId44"/>
    <p:sldId id="302" r:id="rId45"/>
    <p:sldId id="311" r:id="rId46"/>
    <p:sldId id="312" r:id="rId47"/>
    <p:sldId id="313" r:id="rId48"/>
    <p:sldId id="314" r:id="rId49"/>
    <p:sldId id="315" r:id="rId50"/>
    <p:sldId id="304" r:id="rId51"/>
    <p:sldId id="303" r:id="rId52"/>
    <p:sldId id="316" r:id="rId53"/>
    <p:sldId id="317" r:id="rId54"/>
    <p:sldId id="318" r:id="rId55"/>
    <p:sldId id="319" r:id="rId56"/>
    <p:sldId id="323" r:id="rId57"/>
    <p:sldId id="322" r:id="rId58"/>
    <p:sldId id="329" r:id="rId59"/>
    <p:sldId id="330" r:id="rId60"/>
    <p:sldId id="331" r:id="rId61"/>
    <p:sldId id="332" r:id="rId62"/>
    <p:sldId id="325" r:id="rId63"/>
    <p:sldId id="326" r:id="rId64"/>
    <p:sldId id="328" r:id="rId65"/>
    <p:sldId id="327" r:id="rId66"/>
    <p:sldId id="305" r:id="rId67"/>
    <p:sldId id="320" r:id="rId68"/>
    <p:sldId id="321" r:id="rId69"/>
    <p:sldId id="333" r:id="rId70"/>
    <p:sldId id="261" r:id="rId71"/>
    <p:sldId id="262" r:id="rId72"/>
    <p:sldId id="263" r:id="rId73"/>
    <p:sldId id="264" r:id="rId74"/>
    <p:sldId id="265"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learn.canvas.net/courses/1199/pages/4-dot-3-building-buy-in?module_item_id=159176" TargetMode="External"/></Relationships>
</file>

<file path=ppt/slides/_rels/slide6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tntp.org/assets/documents/TNTP_Blended_Learning_WorkingPaper_2014.pdf" TargetMode="External"/><Relationship Id="rId3" Type="http://schemas.microsoft.com/office/2007/relationships/hdphoto" Target="../media/hdphoto1.wdp"/><Relationship Id="rId7" Type="http://schemas.openxmlformats.org/officeDocument/2006/relationships/hyperlink" Target="https://www.inacol.org/resource/inacol-blended-learning-teacher-competency-framework/"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teachthought.com/learning/blended-flipped-learning/37-blended-learning-resources-you-can-use-tomorrow/" TargetMode="External"/><Relationship Id="rId5" Type="http://schemas.openxmlformats.org/officeDocument/2006/relationships/hyperlink" Target="https://thejournal.com/articles/2012/10/04/5-skills-for-blended-learning-teachers.aspx" TargetMode="External"/><Relationship Id="rId4" Type="http://schemas.openxmlformats.org/officeDocument/2006/relationships/hyperlink" Target="http://www.educatorstechnology.com/2013/06/awesome-chart-featuring-4-mindsets.html" TargetMode="External"/></Relationships>
</file>

<file path=ppt/slides/_rels/slide6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iste.org/docs/pdfs/20-14_ISTE_Standards-S_PDF.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tinyurl.com/KSCsummer20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6431914" y="1087821"/>
            <a:ext cx="5514324" cy="5454870"/>
          </a:xfrm>
          <a:prstGeom prst="rect">
            <a:avLst/>
          </a:prstGeom>
        </p:spPr>
      </p:pic>
      <p:sp>
        <p:nvSpPr>
          <p:cNvPr id="2" name="Title 1"/>
          <p:cNvSpPr>
            <a:spLocks noGrp="1"/>
          </p:cNvSpPr>
          <p:nvPr>
            <p:ph type="ctrTitle"/>
          </p:nvPr>
        </p:nvSpPr>
        <p:spPr>
          <a:xfrm>
            <a:off x="1848234" y="1245476"/>
            <a:ext cx="5703449" cy="3531903"/>
          </a:xfrm>
        </p:spPr>
        <p:txBody>
          <a:bodyPr>
            <a:normAutofit fontScale="90000"/>
          </a:bodyPr>
          <a:lstStyle/>
          <a:p>
            <a:r>
              <a:rPr lang="en-US" dirty="0" smtClean="0"/>
              <a:t>Managing Blended Learning in a Secondary Classroom</a:t>
            </a:r>
            <a:endParaRPr lang="en-US" dirty="0"/>
          </a:p>
        </p:txBody>
      </p:sp>
      <p:sp>
        <p:nvSpPr>
          <p:cNvPr id="3" name="Subtitle 2"/>
          <p:cNvSpPr>
            <a:spLocks noGrp="1"/>
          </p:cNvSpPr>
          <p:nvPr>
            <p:ph type="subTitle" idx="1"/>
          </p:nvPr>
        </p:nvSpPr>
        <p:spPr/>
        <p:txBody>
          <a:bodyPr>
            <a:noAutofit/>
          </a:bodyPr>
          <a:lstStyle/>
          <a:p>
            <a:r>
              <a:rPr lang="en-US" sz="3000" b="1" dirty="0" smtClean="0"/>
              <a:t>Joy Dewing </a:t>
            </a:r>
          </a:p>
          <a:p>
            <a:r>
              <a:rPr lang="en-US" sz="3000" b="1" dirty="0" smtClean="0"/>
              <a:t>Summer 2017</a:t>
            </a:r>
            <a:endParaRPr lang="en-US" sz="3000" b="1" dirty="0"/>
          </a:p>
        </p:txBody>
      </p:sp>
    </p:spTree>
    <p:extLst>
      <p:ext uri="{BB962C8B-B14F-4D97-AF65-F5344CB8AC3E}">
        <p14:creationId xmlns:p14="http://schemas.microsoft.com/office/powerpoint/2010/main" val="183837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To solve the instructional problem of “teaching to the middle” without really challenging stronger students or supporting weaker students</a:t>
            </a:r>
          </a:p>
          <a:p>
            <a:r>
              <a:rPr lang="en-US" sz="2600" dirty="0" smtClean="0"/>
              <a:t>To help more students reach “mastery level”</a:t>
            </a:r>
            <a:endParaRPr lang="en-US" sz="2600" dirty="0"/>
          </a:p>
        </p:txBody>
      </p:sp>
    </p:spTree>
    <p:extLst>
      <p:ext uri="{BB962C8B-B14F-4D97-AF65-F5344CB8AC3E}">
        <p14:creationId xmlns:p14="http://schemas.microsoft.com/office/powerpoint/2010/main" val="700031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Ask Yourself:</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How well do you know each student’s level of mastery of each standard/ skill you teach?</a:t>
            </a:r>
            <a:endParaRPr lang="en-US" sz="2600" dirty="0"/>
          </a:p>
        </p:txBody>
      </p:sp>
    </p:spTree>
    <p:extLst>
      <p:ext uri="{BB962C8B-B14F-4D97-AF65-F5344CB8AC3E}">
        <p14:creationId xmlns:p14="http://schemas.microsoft.com/office/powerpoint/2010/main" val="2942679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Ask Yourself:</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How well do you know each student’s level of mastery of each standard/ skill you teach?</a:t>
            </a:r>
          </a:p>
          <a:p>
            <a:r>
              <a:rPr lang="en-US" sz="2600" dirty="0" smtClean="0"/>
              <a:t>Blended learning can help you answer this question.</a:t>
            </a:r>
            <a:endParaRPr lang="en-US" sz="2600" dirty="0"/>
          </a:p>
        </p:txBody>
      </p:sp>
    </p:spTree>
    <p:extLst>
      <p:ext uri="{BB962C8B-B14F-4D97-AF65-F5344CB8AC3E}">
        <p14:creationId xmlns:p14="http://schemas.microsoft.com/office/powerpoint/2010/main" val="2444250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Small group instruction from teacher – students homogeneously grouped</a:t>
            </a:r>
            <a:endParaRPr lang="en-US" sz="2600" dirty="0"/>
          </a:p>
        </p:txBody>
      </p:sp>
    </p:spTree>
    <p:extLst>
      <p:ext uri="{BB962C8B-B14F-4D97-AF65-F5344CB8AC3E}">
        <p14:creationId xmlns:p14="http://schemas.microsoft.com/office/powerpoint/2010/main" val="1524683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Small group instruction from teacher – students homogeneously grouped</a:t>
            </a:r>
          </a:p>
          <a:p>
            <a:r>
              <a:rPr lang="en-US" sz="2600" dirty="0" smtClean="0"/>
              <a:t>Station activities</a:t>
            </a:r>
          </a:p>
        </p:txBody>
      </p:sp>
    </p:spTree>
    <p:extLst>
      <p:ext uri="{BB962C8B-B14F-4D97-AF65-F5344CB8AC3E}">
        <p14:creationId xmlns:p14="http://schemas.microsoft.com/office/powerpoint/2010/main" val="4202315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Small group instruction from teacher – students homogeneously grouped</a:t>
            </a:r>
          </a:p>
          <a:p>
            <a:r>
              <a:rPr lang="en-US" sz="2600" dirty="0" smtClean="0"/>
              <a:t>Station activities</a:t>
            </a:r>
          </a:p>
          <a:p>
            <a:r>
              <a:rPr lang="en-US" sz="2600" dirty="0" smtClean="0"/>
              <a:t>Individual online assignments</a:t>
            </a:r>
          </a:p>
        </p:txBody>
      </p:sp>
    </p:spTree>
    <p:extLst>
      <p:ext uri="{BB962C8B-B14F-4D97-AF65-F5344CB8AC3E}">
        <p14:creationId xmlns:p14="http://schemas.microsoft.com/office/powerpoint/2010/main" val="2431198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Small group instruction from teacher – students homogeneously grouped</a:t>
            </a:r>
          </a:p>
          <a:p>
            <a:r>
              <a:rPr lang="en-US" sz="2600" dirty="0" smtClean="0"/>
              <a:t>Station activities</a:t>
            </a:r>
          </a:p>
          <a:p>
            <a:r>
              <a:rPr lang="en-US" sz="2600" dirty="0" smtClean="0"/>
              <a:t>Individual online assignments</a:t>
            </a:r>
          </a:p>
          <a:p>
            <a:r>
              <a:rPr lang="en-US" sz="2600" dirty="0" smtClean="0"/>
              <a:t>Data-driven decisions</a:t>
            </a:r>
          </a:p>
        </p:txBody>
      </p:sp>
    </p:spTree>
    <p:extLst>
      <p:ext uri="{BB962C8B-B14F-4D97-AF65-F5344CB8AC3E}">
        <p14:creationId xmlns:p14="http://schemas.microsoft.com/office/powerpoint/2010/main" val="3770183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Small group instruction from teacher – students homogeneously grouped</a:t>
            </a:r>
          </a:p>
          <a:p>
            <a:r>
              <a:rPr lang="en-US" sz="2600" dirty="0" smtClean="0"/>
              <a:t>Station activities</a:t>
            </a:r>
          </a:p>
          <a:p>
            <a:r>
              <a:rPr lang="en-US" sz="2600" dirty="0" smtClean="0"/>
              <a:t>Individual online assignments</a:t>
            </a:r>
          </a:p>
          <a:p>
            <a:r>
              <a:rPr lang="en-US" sz="2600" dirty="0" smtClean="0"/>
              <a:t>Data-driven decisions</a:t>
            </a:r>
          </a:p>
          <a:p>
            <a:r>
              <a:rPr lang="en-US" sz="2600" dirty="0" smtClean="0"/>
              <a:t>Increased knowledge of students</a:t>
            </a:r>
            <a:endParaRPr lang="en-US" sz="2600" dirty="0"/>
          </a:p>
        </p:txBody>
      </p:sp>
    </p:spTree>
    <p:extLst>
      <p:ext uri="{BB962C8B-B14F-4D97-AF65-F5344CB8AC3E}">
        <p14:creationId xmlns:p14="http://schemas.microsoft.com/office/powerpoint/2010/main" val="3239565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Start Small</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Choose one skill that students struggle with</a:t>
            </a:r>
            <a:endParaRPr lang="en-US" sz="2600" dirty="0"/>
          </a:p>
        </p:txBody>
      </p:sp>
    </p:spTree>
    <p:extLst>
      <p:ext uri="{BB962C8B-B14F-4D97-AF65-F5344CB8AC3E}">
        <p14:creationId xmlns:p14="http://schemas.microsoft.com/office/powerpoint/2010/main" val="282603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Start Small</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Choose one skill that students struggle with</a:t>
            </a:r>
          </a:p>
          <a:p>
            <a:pPr lvl="1"/>
            <a:r>
              <a:rPr lang="en-US" sz="2400" dirty="0" smtClean="0"/>
              <a:t>How will you assess it to determine whether students have mastered it?</a:t>
            </a:r>
          </a:p>
          <a:p>
            <a:pPr lvl="1"/>
            <a:endParaRPr lang="en-US" sz="2400" dirty="0"/>
          </a:p>
        </p:txBody>
      </p:sp>
    </p:spTree>
    <p:extLst>
      <p:ext uri="{BB962C8B-B14F-4D97-AF65-F5344CB8AC3E}">
        <p14:creationId xmlns:p14="http://schemas.microsoft.com/office/powerpoint/2010/main" val="360366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2589212" y="1392620"/>
            <a:ext cx="5325078" cy="5465379"/>
          </a:xfrm>
        </p:spPr>
        <p:txBody>
          <a:bodyPr>
            <a:normAutofit lnSpcReduction="10000"/>
          </a:bodyPr>
          <a:lstStyle/>
          <a:p>
            <a:pPr marL="257175" indent="-257175">
              <a:defRPr/>
            </a:pPr>
            <a:r>
              <a:rPr lang="en-US" sz="2400" dirty="0"/>
              <a:t>Name</a:t>
            </a:r>
          </a:p>
          <a:p>
            <a:pPr marL="257175" indent="-257175">
              <a:defRPr/>
            </a:pPr>
            <a:r>
              <a:rPr lang="en-US" sz="2400" dirty="0"/>
              <a:t>Where you teach</a:t>
            </a:r>
          </a:p>
          <a:p>
            <a:pPr marL="257175" indent="-257175">
              <a:defRPr/>
            </a:pPr>
            <a:r>
              <a:rPr lang="en-US" sz="2400" dirty="0"/>
              <a:t>What you teach</a:t>
            </a:r>
          </a:p>
          <a:p>
            <a:pPr marL="257175" indent="-257175">
              <a:defRPr/>
            </a:pPr>
            <a:r>
              <a:rPr lang="en-US" sz="2400" dirty="0"/>
              <a:t>Why you’re interested in this session</a:t>
            </a:r>
          </a:p>
          <a:p>
            <a:pPr marL="257175" indent="-257175">
              <a:defRPr/>
            </a:pPr>
            <a:r>
              <a:rPr lang="en-US" sz="2400" dirty="0"/>
              <a:t>Your current comfort level </a:t>
            </a:r>
            <a:r>
              <a:rPr lang="en-US" sz="2400" dirty="0" smtClean="0"/>
              <a:t>with/ understanding of blended learning</a:t>
            </a:r>
          </a:p>
          <a:p>
            <a:pPr marL="257175" indent="-257175">
              <a:defRPr/>
            </a:pPr>
            <a:r>
              <a:rPr lang="en-US" sz="2400" dirty="0" smtClean="0"/>
              <a:t>A lesson you teach that you want to improve/ change next year</a:t>
            </a:r>
          </a:p>
          <a:p>
            <a:pPr marL="257175" indent="-257175">
              <a:defRPr/>
            </a:pPr>
            <a:r>
              <a:rPr lang="en-US" sz="2400" dirty="0" smtClean="0"/>
              <a:t>Something you want to do this summer</a:t>
            </a:r>
            <a:endParaRPr lang="en-US" sz="2600" dirty="0"/>
          </a:p>
        </p:txBody>
      </p:sp>
    </p:spTree>
    <p:extLst>
      <p:ext uri="{BB962C8B-B14F-4D97-AF65-F5344CB8AC3E}">
        <p14:creationId xmlns:p14="http://schemas.microsoft.com/office/powerpoint/2010/main" val="4153980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Start Small</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Choose one skill that students struggle with</a:t>
            </a:r>
          </a:p>
          <a:p>
            <a:pPr lvl="1"/>
            <a:r>
              <a:rPr lang="en-US" sz="2400" dirty="0" smtClean="0"/>
              <a:t>How will you assess it to determine whether students have mastered it?</a:t>
            </a:r>
          </a:p>
          <a:p>
            <a:pPr lvl="1"/>
            <a:r>
              <a:rPr lang="en-US" sz="2400" dirty="0" smtClean="0"/>
              <a:t>Find online videos or articles that can be used to reteach struggling students and enrich more advanced students</a:t>
            </a:r>
          </a:p>
          <a:p>
            <a:pPr lvl="1"/>
            <a:endParaRPr lang="en-US" sz="2400" dirty="0"/>
          </a:p>
        </p:txBody>
      </p:sp>
    </p:spTree>
    <p:extLst>
      <p:ext uri="{BB962C8B-B14F-4D97-AF65-F5344CB8AC3E}">
        <p14:creationId xmlns:p14="http://schemas.microsoft.com/office/powerpoint/2010/main" val="809886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Start Small</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Choose one skill that students struggle with</a:t>
            </a:r>
          </a:p>
          <a:p>
            <a:pPr lvl="1"/>
            <a:r>
              <a:rPr lang="en-US" sz="2400" dirty="0" smtClean="0"/>
              <a:t>How will you assess it to determine whether students have mastered it?</a:t>
            </a:r>
          </a:p>
          <a:p>
            <a:pPr lvl="1"/>
            <a:r>
              <a:rPr lang="en-US" sz="2400" dirty="0" smtClean="0"/>
              <a:t>Find online videos or articles that can be used to reteach struggling students and enrich more advanced students</a:t>
            </a:r>
          </a:p>
          <a:p>
            <a:pPr lvl="1"/>
            <a:r>
              <a:rPr lang="en-US" sz="2400" dirty="0" smtClean="0"/>
              <a:t>Plan student groupings</a:t>
            </a:r>
            <a:endParaRPr lang="en-US" sz="2400" dirty="0"/>
          </a:p>
        </p:txBody>
      </p:sp>
    </p:spTree>
    <p:extLst>
      <p:ext uri="{BB962C8B-B14F-4D97-AF65-F5344CB8AC3E}">
        <p14:creationId xmlns:p14="http://schemas.microsoft.com/office/powerpoint/2010/main" val="4227636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Start Small</a:t>
            </a:r>
            <a:endParaRPr lang="en-US" dirty="0"/>
          </a:p>
        </p:txBody>
      </p:sp>
      <p:sp>
        <p:nvSpPr>
          <p:cNvPr id="3" name="Content Placeholder 2"/>
          <p:cNvSpPr>
            <a:spLocks noGrp="1"/>
          </p:cNvSpPr>
          <p:nvPr>
            <p:ph idx="1"/>
          </p:nvPr>
        </p:nvSpPr>
        <p:spPr>
          <a:xfrm>
            <a:off x="2589212" y="1392621"/>
            <a:ext cx="5325078" cy="5055476"/>
          </a:xfrm>
        </p:spPr>
        <p:txBody>
          <a:bodyPr>
            <a:normAutofit lnSpcReduction="10000"/>
          </a:bodyPr>
          <a:lstStyle/>
          <a:p>
            <a:r>
              <a:rPr lang="en-US" sz="2600" dirty="0" smtClean="0"/>
              <a:t>Choose one skill that students struggle with</a:t>
            </a:r>
          </a:p>
          <a:p>
            <a:pPr lvl="1"/>
            <a:r>
              <a:rPr lang="en-US" sz="2400" dirty="0" smtClean="0"/>
              <a:t>How will you assess it to determine whether students have mastered it?</a:t>
            </a:r>
          </a:p>
          <a:p>
            <a:pPr lvl="1"/>
            <a:r>
              <a:rPr lang="en-US" sz="2400" dirty="0" smtClean="0"/>
              <a:t>Find online videos or articles that can be used to reteach struggling students and enrich more advanced students</a:t>
            </a:r>
          </a:p>
          <a:p>
            <a:pPr lvl="1"/>
            <a:r>
              <a:rPr lang="en-US" sz="2400" dirty="0" smtClean="0"/>
              <a:t>Plan student groupings</a:t>
            </a:r>
          </a:p>
          <a:p>
            <a:pPr lvl="1"/>
            <a:r>
              <a:rPr lang="en-US" sz="2400" dirty="0" smtClean="0"/>
              <a:t>Plan small group lesson to support students</a:t>
            </a:r>
            <a:endParaRPr lang="en-US" sz="2400" dirty="0"/>
          </a:p>
        </p:txBody>
      </p:sp>
    </p:spTree>
    <p:extLst>
      <p:ext uri="{BB962C8B-B14F-4D97-AF65-F5344CB8AC3E}">
        <p14:creationId xmlns:p14="http://schemas.microsoft.com/office/powerpoint/2010/main" val="1672984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Online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Assign students activities based on their level of mastery</a:t>
            </a:r>
            <a:endParaRPr lang="en-US" sz="2600" dirty="0"/>
          </a:p>
        </p:txBody>
      </p:sp>
    </p:spTree>
    <p:extLst>
      <p:ext uri="{BB962C8B-B14F-4D97-AF65-F5344CB8AC3E}">
        <p14:creationId xmlns:p14="http://schemas.microsoft.com/office/powerpoint/2010/main" val="1367968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Online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Assign students activities based on their level of mastery</a:t>
            </a:r>
          </a:p>
          <a:p>
            <a:r>
              <a:rPr lang="en-US" sz="2600" dirty="0" smtClean="0"/>
              <a:t>Online work should be at students’ independent level, but not too easy</a:t>
            </a:r>
            <a:endParaRPr lang="en-US" sz="2600" dirty="0"/>
          </a:p>
        </p:txBody>
      </p:sp>
    </p:spTree>
    <p:extLst>
      <p:ext uri="{BB962C8B-B14F-4D97-AF65-F5344CB8AC3E}">
        <p14:creationId xmlns:p14="http://schemas.microsoft.com/office/powerpoint/2010/main" val="691496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Online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Assign students activities based on their level of mastery</a:t>
            </a:r>
          </a:p>
          <a:p>
            <a:r>
              <a:rPr lang="en-US" sz="2600" dirty="0" smtClean="0"/>
              <a:t>Online work should be at students’ independent level, but not too easy</a:t>
            </a:r>
          </a:p>
          <a:p>
            <a:r>
              <a:rPr lang="en-US" sz="2600" dirty="0" smtClean="0"/>
              <a:t>Students work on this individually without teacher help</a:t>
            </a:r>
            <a:endParaRPr lang="en-US" sz="2600" dirty="0"/>
          </a:p>
        </p:txBody>
      </p:sp>
    </p:spTree>
    <p:extLst>
      <p:ext uri="{BB962C8B-B14F-4D97-AF65-F5344CB8AC3E}">
        <p14:creationId xmlns:p14="http://schemas.microsoft.com/office/powerpoint/2010/main" val="2726794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Online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Assign students activities based on their level of mastery</a:t>
            </a:r>
          </a:p>
          <a:p>
            <a:r>
              <a:rPr lang="en-US" sz="2600" dirty="0" smtClean="0"/>
              <a:t>Online work should be at students’ independent level, but not too easy</a:t>
            </a:r>
          </a:p>
          <a:p>
            <a:r>
              <a:rPr lang="en-US" sz="2600" dirty="0" smtClean="0"/>
              <a:t>Students work on this individually without teacher help</a:t>
            </a:r>
          </a:p>
          <a:p>
            <a:r>
              <a:rPr lang="en-US" sz="2600" dirty="0" smtClean="0"/>
              <a:t>Can be managed through Canvas</a:t>
            </a:r>
            <a:endParaRPr lang="en-US" sz="2600" dirty="0"/>
          </a:p>
        </p:txBody>
      </p:sp>
    </p:spTree>
    <p:extLst>
      <p:ext uri="{BB962C8B-B14F-4D97-AF65-F5344CB8AC3E}">
        <p14:creationId xmlns:p14="http://schemas.microsoft.com/office/powerpoint/2010/main" val="975251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a:t>Assign students activities based on their level of mastery</a:t>
            </a:r>
          </a:p>
          <a:p>
            <a:pPr marL="0" indent="0">
              <a:buNone/>
            </a:pPr>
            <a:endParaRPr lang="en-US" sz="2600" dirty="0"/>
          </a:p>
        </p:txBody>
      </p:sp>
    </p:spTree>
    <p:extLst>
      <p:ext uri="{BB962C8B-B14F-4D97-AF65-F5344CB8AC3E}">
        <p14:creationId xmlns:p14="http://schemas.microsoft.com/office/powerpoint/2010/main" val="1276160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a:t>Assign students activities based on their level of mastery</a:t>
            </a:r>
          </a:p>
          <a:p>
            <a:r>
              <a:rPr lang="en-US" sz="2600" dirty="0" smtClean="0"/>
              <a:t>Students </a:t>
            </a:r>
            <a:r>
              <a:rPr lang="en-US" sz="2600" dirty="0"/>
              <a:t>work on this individually without teacher </a:t>
            </a:r>
            <a:r>
              <a:rPr lang="en-US" sz="2600" dirty="0" smtClean="0"/>
              <a:t>help</a:t>
            </a:r>
            <a:endParaRPr lang="en-US" sz="2600" dirty="0"/>
          </a:p>
        </p:txBody>
      </p:sp>
    </p:spTree>
    <p:extLst>
      <p:ext uri="{BB962C8B-B14F-4D97-AF65-F5344CB8AC3E}">
        <p14:creationId xmlns:p14="http://schemas.microsoft.com/office/powerpoint/2010/main" val="1563426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a:t>Assign students activities based on their level of mastery</a:t>
            </a:r>
          </a:p>
          <a:p>
            <a:r>
              <a:rPr lang="en-US" sz="2600" dirty="0" smtClean="0"/>
              <a:t>Students </a:t>
            </a:r>
            <a:r>
              <a:rPr lang="en-US" sz="2600" dirty="0"/>
              <a:t>work on this individually without teacher help</a:t>
            </a:r>
          </a:p>
          <a:p>
            <a:r>
              <a:rPr lang="en-US" sz="2600" dirty="0" smtClean="0"/>
              <a:t>Think about “Literacy Work Stations” or “Daily Five” (for example)</a:t>
            </a:r>
          </a:p>
          <a:p>
            <a:pPr marL="0" indent="0">
              <a:buNone/>
            </a:pPr>
            <a:endParaRPr lang="en-US" sz="2600" dirty="0"/>
          </a:p>
        </p:txBody>
      </p:sp>
    </p:spTree>
    <p:extLst>
      <p:ext uri="{BB962C8B-B14F-4D97-AF65-F5344CB8AC3E}">
        <p14:creationId xmlns:p14="http://schemas.microsoft.com/office/powerpoint/2010/main" val="202923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What is “</a:t>
            </a:r>
            <a:r>
              <a:rPr lang="en-US" dirty="0"/>
              <a:t>B</a:t>
            </a:r>
            <a:r>
              <a:rPr lang="en-US" dirty="0" smtClean="0"/>
              <a:t>lended Learning”?</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 variety of instructional techniques used in one class period/ block of time</a:t>
            </a:r>
          </a:p>
          <a:p>
            <a:pPr marL="0" indent="0">
              <a:buNone/>
            </a:pPr>
            <a:endParaRPr lang="en-US" sz="2600" dirty="0"/>
          </a:p>
        </p:txBody>
      </p:sp>
    </p:spTree>
    <p:extLst>
      <p:ext uri="{BB962C8B-B14F-4D97-AF65-F5344CB8AC3E}">
        <p14:creationId xmlns:p14="http://schemas.microsoft.com/office/powerpoint/2010/main" val="3158338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a:t>Assign students activities based on their level of mastery</a:t>
            </a:r>
          </a:p>
          <a:p>
            <a:r>
              <a:rPr lang="en-US" sz="2600" dirty="0" smtClean="0"/>
              <a:t>Students </a:t>
            </a:r>
            <a:r>
              <a:rPr lang="en-US" sz="2600" dirty="0"/>
              <a:t>work on this individually without teacher help</a:t>
            </a:r>
          </a:p>
          <a:p>
            <a:r>
              <a:rPr lang="en-US" sz="2600" dirty="0" smtClean="0"/>
              <a:t>Think about “Literacy Work Stations” or “Daily Five” (for example)</a:t>
            </a:r>
          </a:p>
          <a:p>
            <a:r>
              <a:rPr lang="en-US" sz="2600" dirty="0" smtClean="0"/>
              <a:t>Hands-on, if possible</a:t>
            </a:r>
          </a:p>
          <a:p>
            <a:endParaRPr lang="en-US" sz="2600" dirty="0"/>
          </a:p>
        </p:txBody>
      </p:sp>
    </p:spTree>
    <p:extLst>
      <p:ext uri="{BB962C8B-B14F-4D97-AF65-F5344CB8AC3E}">
        <p14:creationId xmlns:p14="http://schemas.microsoft.com/office/powerpoint/2010/main" val="336518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Stations</a:t>
            </a:r>
            <a:endParaRPr lang="en-US" dirty="0"/>
          </a:p>
        </p:txBody>
      </p:sp>
      <p:sp>
        <p:nvSpPr>
          <p:cNvPr id="3" name="Content Placeholder 2"/>
          <p:cNvSpPr>
            <a:spLocks noGrp="1"/>
          </p:cNvSpPr>
          <p:nvPr>
            <p:ph idx="1"/>
          </p:nvPr>
        </p:nvSpPr>
        <p:spPr>
          <a:xfrm>
            <a:off x="2589212" y="1371600"/>
            <a:ext cx="5325078" cy="5347823"/>
          </a:xfrm>
        </p:spPr>
        <p:txBody>
          <a:bodyPr>
            <a:normAutofit lnSpcReduction="10000"/>
          </a:bodyPr>
          <a:lstStyle/>
          <a:p>
            <a:r>
              <a:rPr lang="en-US" sz="2600" dirty="0"/>
              <a:t>Assign students activities based on their level of mastery</a:t>
            </a:r>
          </a:p>
          <a:p>
            <a:r>
              <a:rPr lang="en-US" sz="2600" dirty="0" smtClean="0"/>
              <a:t>Students </a:t>
            </a:r>
            <a:r>
              <a:rPr lang="en-US" sz="2600" dirty="0"/>
              <a:t>work on this individually without teacher help</a:t>
            </a:r>
          </a:p>
          <a:p>
            <a:r>
              <a:rPr lang="en-US" sz="2600" dirty="0" smtClean="0"/>
              <a:t>Think about “Literacy Work Stations” or “Daily Five” (for example)</a:t>
            </a:r>
          </a:p>
          <a:p>
            <a:r>
              <a:rPr lang="en-US" sz="2600" dirty="0" smtClean="0"/>
              <a:t>Hands-on, if possible</a:t>
            </a:r>
          </a:p>
          <a:p>
            <a:r>
              <a:rPr lang="en-US" sz="2600" dirty="0" smtClean="0"/>
              <a:t>Can be completed individual, with a partner, or small group</a:t>
            </a:r>
          </a:p>
          <a:p>
            <a:endParaRPr lang="en-US" sz="2600" dirty="0"/>
          </a:p>
        </p:txBody>
      </p:sp>
    </p:spTree>
    <p:extLst>
      <p:ext uri="{BB962C8B-B14F-4D97-AF65-F5344CB8AC3E}">
        <p14:creationId xmlns:p14="http://schemas.microsoft.com/office/powerpoint/2010/main" val="3751122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Small Group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Students assigned to homogenous small groups</a:t>
            </a:r>
          </a:p>
        </p:txBody>
      </p:sp>
    </p:spTree>
    <p:extLst>
      <p:ext uri="{BB962C8B-B14F-4D97-AF65-F5344CB8AC3E}">
        <p14:creationId xmlns:p14="http://schemas.microsoft.com/office/powerpoint/2010/main" val="8297502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Small Group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Students assigned to homogenous small groups</a:t>
            </a:r>
          </a:p>
          <a:p>
            <a:r>
              <a:rPr lang="en-US" sz="2600" dirty="0" smtClean="0"/>
              <a:t>Work with teacher</a:t>
            </a:r>
          </a:p>
        </p:txBody>
      </p:sp>
    </p:spTree>
    <p:extLst>
      <p:ext uri="{BB962C8B-B14F-4D97-AF65-F5344CB8AC3E}">
        <p14:creationId xmlns:p14="http://schemas.microsoft.com/office/powerpoint/2010/main" val="2944502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Small Group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Students assigned to homogenous small groups</a:t>
            </a:r>
          </a:p>
          <a:p>
            <a:r>
              <a:rPr lang="en-US" sz="2600" dirty="0" smtClean="0"/>
              <a:t>Work with teacher</a:t>
            </a:r>
          </a:p>
          <a:p>
            <a:r>
              <a:rPr lang="en-US" sz="2600" dirty="0" smtClean="0"/>
              <a:t>Lesson is retaught, reinforced, or expanded upon, based on student mastery level</a:t>
            </a:r>
          </a:p>
        </p:txBody>
      </p:sp>
    </p:spTree>
    <p:extLst>
      <p:ext uri="{BB962C8B-B14F-4D97-AF65-F5344CB8AC3E}">
        <p14:creationId xmlns:p14="http://schemas.microsoft.com/office/powerpoint/2010/main" val="4067341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Small Group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Students assigned to homogenous small groups</a:t>
            </a:r>
          </a:p>
          <a:p>
            <a:r>
              <a:rPr lang="en-US" sz="2600" dirty="0" smtClean="0"/>
              <a:t>Work with teacher</a:t>
            </a:r>
          </a:p>
          <a:p>
            <a:r>
              <a:rPr lang="en-US" sz="2600" dirty="0" smtClean="0"/>
              <a:t>Lesson is retaught, reinforced, or expanded upon, based on student mastery level</a:t>
            </a:r>
          </a:p>
          <a:p>
            <a:r>
              <a:rPr lang="en-US" sz="2600" dirty="0" smtClean="0"/>
              <a:t>Teacher has more interaction with students </a:t>
            </a:r>
          </a:p>
        </p:txBody>
      </p:sp>
    </p:spTree>
    <p:extLst>
      <p:ext uri="{BB962C8B-B14F-4D97-AF65-F5344CB8AC3E}">
        <p14:creationId xmlns:p14="http://schemas.microsoft.com/office/powerpoint/2010/main" val="3089462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Small Group Element</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Students assigned to homogenous small groups</a:t>
            </a:r>
          </a:p>
          <a:p>
            <a:r>
              <a:rPr lang="en-US" sz="2600" dirty="0" smtClean="0"/>
              <a:t>Work with teacher</a:t>
            </a:r>
          </a:p>
          <a:p>
            <a:r>
              <a:rPr lang="en-US" sz="2600" dirty="0" smtClean="0"/>
              <a:t>Lesson is retaught, reinforced, or expanded upon, based on student mastery level</a:t>
            </a:r>
          </a:p>
          <a:p>
            <a:r>
              <a:rPr lang="en-US" sz="2600" dirty="0" smtClean="0"/>
              <a:t>Teacher has more interaction with students </a:t>
            </a:r>
          </a:p>
          <a:p>
            <a:r>
              <a:rPr lang="en-US" sz="2600" dirty="0" smtClean="0"/>
              <a:t>Teacher is better able to move students towards mastery of the skill</a:t>
            </a:r>
            <a:endParaRPr lang="en-US" sz="2600" dirty="0"/>
          </a:p>
        </p:txBody>
      </p:sp>
    </p:spTree>
    <p:extLst>
      <p:ext uri="{BB962C8B-B14F-4D97-AF65-F5344CB8AC3E}">
        <p14:creationId xmlns:p14="http://schemas.microsoft.com/office/powerpoint/2010/main" val="32835037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Heterogeneous Groups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Groups change as skills are mastered and new skills are taught</a:t>
            </a:r>
            <a:endParaRPr lang="en-US" sz="2600" dirty="0"/>
          </a:p>
        </p:txBody>
      </p:sp>
    </p:spTree>
    <p:extLst>
      <p:ext uri="{BB962C8B-B14F-4D97-AF65-F5344CB8AC3E}">
        <p14:creationId xmlns:p14="http://schemas.microsoft.com/office/powerpoint/2010/main" val="1041572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Plan your space</a:t>
            </a:r>
          </a:p>
        </p:txBody>
      </p:sp>
    </p:spTree>
    <p:extLst>
      <p:ext uri="{BB962C8B-B14F-4D97-AF65-F5344CB8AC3E}">
        <p14:creationId xmlns:p14="http://schemas.microsoft.com/office/powerpoint/2010/main" val="15144782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Plan your space</a:t>
            </a:r>
          </a:p>
          <a:p>
            <a:pPr lvl="1"/>
            <a:r>
              <a:rPr lang="en-US" sz="2400" dirty="0" smtClean="0"/>
              <a:t>How will desks/ tables be arranged?</a:t>
            </a:r>
          </a:p>
        </p:txBody>
      </p:sp>
    </p:spTree>
    <p:extLst>
      <p:ext uri="{BB962C8B-B14F-4D97-AF65-F5344CB8AC3E}">
        <p14:creationId xmlns:p14="http://schemas.microsoft.com/office/powerpoint/2010/main" val="199737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What is “</a:t>
            </a:r>
            <a:r>
              <a:rPr lang="en-US" dirty="0"/>
              <a:t>B</a:t>
            </a:r>
            <a:r>
              <a:rPr lang="en-US" dirty="0" smtClean="0"/>
              <a:t>lended Learning”?</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 variety of instructional techniques used in one class period/ block of time</a:t>
            </a:r>
          </a:p>
          <a:p>
            <a:r>
              <a:rPr lang="en-US" sz="2600" dirty="0" smtClean="0"/>
              <a:t>A combination of small group, independent, and technology-based work</a:t>
            </a:r>
          </a:p>
          <a:p>
            <a:pPr marL="0" indent="0">
              <a:buNone/>
            </a:pPr>
            <a:endParaRPr lang="en-US" sz="2600" dirty="0"/>
          </a:p>
        </p:txBody>
      </p:sp>
    </p:spTree>
    <p:extLst>
      <p:ext uri="{BB962C8B-B14F-4D97-AF65-F5344CB8AC3E}">
        <p14:creationId xmlns:p14="http://schemas.microsoft.com/office/powerpoint/2010/main" val="1905651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Plan your space</a:t>
            </a:r>
          </a:p>
          <a:p>
            <a:pPr lvl="1"/>
            <a:r>
              <a:rPr lang="en-US" sz="2400" dirty="0" smtClean="0"/>
              <a:t>How will desks/ tables be arranged?</a:t>
            </a:r>
          </a:p>
          <a:p>
            <a:pPr lvl="1"/>
            <a:r>
              <a:rPr lang="en-US" sz="2400" dirty="0" smtClean="0"/>
              <a:t>Will students move furniture?</a:t>
            </a:r>
          </a:p>
        </p:txBody>
      </p:sp>
    </p:spTree>
    <p:extLst>
      <p:ext uri="{BB962C8B-B14F-4D97-AF65-F5344CB8AC3E}">
        <p14:creationId xmlns:p14="http://schemas.microsoft.com/office/powerpoint/2010/main" val="1110573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Plan your space</a:t>
            </a:r>
          </a:p>
          <a:p>
            <a:pPr lvl="1"/>
            <a:r>
              <a:rPr lang="en-US" sz="2400" dirty="0" smtClean="0"/>
              <a:t>How will desks/ tables be arranged?</a:t>
            </a:r>
          </a:p>
          <a:p>
            <a:pPr lvl="1"/>
            <a:r>
              <a:rPr lang="en-US" sz="2400" dirty="0" smtClean="0"/>
              <a:t>Will students move furniture?</a:t>
            </a:r>
          </a:p>
          <a:p>
            <a:pPr lvl="1"/>
            <a:r>
              <a:rPr lang="en-US" sz="2400" dirty="0" smtClean="0"/>
              <a:t>Where are outlets for laptops?</a:t>
            </a:r>
          </a:p>
        </p:txBody>
      </p:sp>
    </p:spTree>
    <p:extLst>
      <p:ext uri="{BB962C8B-B14F-4D97-AF65-F5344CB8AC3E}">
        <p14:creationId xmlns:p14="http://schemas.microsoft.com/office/powerpoint/2010/main" val="771601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Plan your space</a:t>
            </a:r>
          </a:p>
          <a:p>
            <a:pPr lvl="1"/>
            <a:r>
              <a:rPr lang="en-US" sz="2400" dirty="0" smtClean="0"/>
              <a:t>How will desks/ tables be arranged?</a:t>
            </a:r>
          </a:p>
          <a:p>
            <a:pPr lvl="1"/>
            <a:r>
              <a:rPr lang="en-US" sz="2400" dirty="0" smtClean="0"/>
              <a:t>Will students move furniture?</a:t>
            </a:r>
          </a:p>
          <a:p>
            <a:pPr lvl="1"/>
            <a:r>
              <a:rPr lang="en-US" sz="2400" dirty="0" smtClean="0"/>
              <a:t>Where are outlets for laptops?</a:t>
            </a:r>
          </a:p>
          <a:p>
            <a:pPr lvl="1"/>
            <a:r>
              <a:rPr lang="en-US" sz="2400" dirty="0" smtClean="0"/>
              <a:t>Where can you work with a small group and still see rest of class/ computer screens?</a:t>
            </a:r>
          </a:p>
        </p:txBody>
      </p:sp>
    </p:spTree>
    <p:extLst>
      <p:ext uri="{BB962C8B-B14F-4D97-AF65-F5344CB8AC3E}">
        <p14:creationId xmlns:p14="http://schemas.microsoft.com/office/powerpoint/2010/main" val="2442266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0"/>
            <a:ext cx="5325078" cy="5465379"/>
          </a:xfrm>
        </p:spPr>
        <p:txBody>
          <a:bodyPr>
            <a:normAutofit/>
          </a:bodyPr>
          <a:lstStyle/>
          <a:p>
            <a:r>
              <a:rPr lang="en-US" sz="2600" dirty="0" smtClean="0"/>
              <a:t>Plan your space</a:t>
            </a:r>
          </a:p>
          <a:p>
            <a:pPr lvl="1"/>
            <a:r>
              <a:rPr lang="en-US" sz="2400" dirty="0" smtClean="0"/>
              <a:t>How will desks/ tables be arranged?</a:t>
            </a:r>
          </a:p>
          <a:p>
            <a:pPr lvl="1"/>
            <a:r>
              <a:rPr lang="en-US" sz="2400" dirty="0" smtClean="0"/>
              <a:t>Will students move furniture?</a:t>
            </a:r>
          </a:p>
          <a:p>
            <a:pPr lvl="1"/>
            <a:r>
              <a:rPr lang="en-US" sz="2400" dirty="0" smtClean="0"/>
              <a:t>Where are outlets for laptops?</a:t>
            </a:r>
          </a:p>
          <a:p>
            <a:pPr lvl="1"/>
            <a:r>
              <a:rPr lang="en-US" sz="2400" dirty="0" smtClean="0"/>
              <a:t>Where can you work with a small group and still see rest of class/ computer screens?</a:t>
            </a:r>
          </a:p>
          <a:p>
            <a:pPr lvl="1"/>
            <a:r>
              <a:rPr lang="en-US" sz="2400" dirty="0" smtClean="0"/>
              <a:t>Where will small group work without disturbing individual workers?</a:t>
            </a:r>
            <a:endParaRPr lang="en-US" sz="2400" dirty="0"/>
          </a:p>
        </p:txBody>
      </p:sp>
    </p:spTree>
    <p:extLst>
      <p:ext uri="{BB962C8B-B14F-4D97-AF65-F5344CB8AC3E}">
        <p14:creationId xmlns:p14="http://schemas.microsoft.com/office/powerpoint/2010/main" val="619626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Routines:</a:t>
            </a:r>
          </a:p>
        </p:txBody>
      </p:sp>
    </p:spTree>
    <p:extLst>
      <p:ext uri="{BB962C8B-B14F-4D97-AF65-F5344CB8AC3E}">
        <p14:creationId xmlns:p14="http://schemas.microsoft.com/office/powerpoint/2010/main" val="18729535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Routines:</a:t>
            </a:r>
          </a:p>
          <a:p>
            <a:pPr lvl="1"/>
            <a:r>
              <a:rPr lang="en-US" sz="2400" dirty="0" smtClean="0"/>
              <a:t>How often will you use blended learning?</a:t>
            </a:r>
          </a:p>
        </p:txBody>
      </p:sp>
    </p:spTree>
    <p:extLst>
      <p:ext uri="{BB962C8B-B14F-4D97-AF65-F5344CB8AC3E}">
        <p14:creationId xmlns:p14="http://schemas.microsoft.com/office/powerpoint/2010/main" val="516401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Routines:</a:t>
            </a:r>
          </a:p>
          <a:p>
            <a:pPr lvl="1"/>
            <a:r>
              <a:rPr lang="en-US" sz="2400" dirty="0" smtClean="0"/>
              <a:t>How often will you use blended learning?</a:t>
            </a:r>
          </a:p>
          <a:p>
            <a:pPr lvl="1"/>
            <a:r>
              <a:rPr lang="en-US" sz="2400" dirty="0" smtClean="0"/>
              <a:t>How will you introduce routines and procedures (getting supplies, moving stations, getting help)?</a:t>
            </a:r>
          </a:p>
        </p:txBody>
      </p:sp>
    </p:spTree>
    <p:extLst>
      <p:ext uri="{BB962C8B-B14F-4D97-AF65-F5344CB8AC3E}">
        <p14:creationId xmlns:p14="http://schemas.microsoft.com/office/powerpoint/2010/main" val="21447568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Routines:</a:t>
            </a:r>
          </a:p>
          <a:p>
            <a:pPr lvl="1"/>
            <a:r>
              <a:rPr lang="en-US" sz="2400" dirty="0" smtClean="0"/>
              <a:t>How often will you use blended learning?</a:t>
            </a:r>
          </a:p>
          <a:p>
            <a:pPr lvl="1"/>
            <a:r>
              <a:rPr lang="en-US" sz="2400" dirty="0" smtClean="0"/>
              <a:t>How will you introduce routines and procedures (getting supplies, moving stations, getting help)?</a:t>
            </a:r>
          </a:p>
          <a:p>
            <a:pPr lvl="1"/>
            <a:r>
              <a:rPr lang="en-US" sz="2400" dirty="0" smtClean="0"/>
              <a:t>How will you introduce this to students?</a:t>
            </a:r>
          </a:p>
        </p:txBody>
      </p:sp>
    </p:spTree>
    <p:extLst>
      <p:ext uri="{BB962C8B-B14F-4D97-AF65-F5344CB8AC3E}">
        <p14:creationId xmlns:p14="http://schemas.microsoft.com/office/powerpoint/2010/main" val="38207146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Routines:</a:t>
            </a:r>
          </a:p>
          <a:p>
            <a:pPr lvl="1"/>
            <a:r>
              <a:rPr lang="en-US" sz="2400" dirty="0" smtClean="0"/>
              <a:t>How often will you use blended learning?</a:t>
            </a:r>
          </a:p>
          <a:p>
            <a:pPr lvl="1"/>
            <a:r>
              <a:rPr lang="en-US" sz="2400" dirty="0" smtClean="0"/>
              <a:t>How will you introduce routines and procedures (getting supplies, moving stations, getting help)?</a:t>
            </a:r>
          </a:p>
          <a:p>
            <a:pPr lvl="1"/>
            <a:r>
              <a:rPr lang="en-US" sz="2400" dirty="0" smtClean="0"/>
              <a:t>How will you introduce this to students?</a:t>
            </a:r>
          </a:p>
          <a:p>
            <a:pPr lvl="1"/>
            <a:r>
              <a:rPr lang="en-US" sz="2400" dirty="0" smtClean="0"/>
              <a:t>How will you </a:t>
            </a:r>
            <a:r>
              <a:rPr lang="en-US" sz="2400" smtClean="0"/>
              <a:t>maintain expectations?</a:t>
            </a:r>
            <a:endParaRPr lang="en-US" sz="2400" dirty="0"/>
          </a:p>
        </p:txBody>
      </p:sp>
    </p:spTree>
    <p:extLst>
      <p:ext uri="{BB962C8B-B14F-4D97-AF65-F5344CB8AC3E}">
        <p14:creationId xmlns:p14="http://schemas.microsoft.com/office/powerpoint/2010/main" val="4226240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229710"/>
            <a:ext cx="5325078" cy="5628289"/>
          </a:xfrm>
        </p:spPr>
        <p:txBody>
          <a:bodyPr>
            <a:normAutofit/>
          </a:bodyPr>
          <a:lstStyle/>
          <a:p>
            <a:r>
              <a:rPr lang="en-US" sz="2600" dirty="0" smtClean="0"/>
              <a:t>Routines:</a:t>
            </a:r>
          </a:p>
          <a:p>
            <a:pPr lvl="1"/>
            <a:r>
              <a:rPr lang="en-US" sz="2400" dirty="0" smtClean="0"/>
              <a:t>How often will you use blended learning?</a:t>
            </a:r>
          </a:p>
          <a:p>
            <a:pPr lvl="1"/>
            <a:r>
              <a:rPr lang="en-US" sz="2400" dirty="0" smtClean="0"/>
              <a:t>How will you introduce routines and procedures (getting supplies, moving stations, getting help)?</a:t>
            </a:r>
          </a:p>
          <a:p>
            <a:pPr lvl="1"/>
            <a:r>
              <a:rPr lang="en-US" sz="2400" dirty="0" smtClean="0"/>
              <a:t>How will you introduce this to students?</a:t>
            </a:r>
          </a:p>
          <a:p>
            <a:pPr lvl="1"/>
            <a:r>
              <a:rPr lang="en-US" sz="2400" dirty="0" smtClean="0"/>
              <a:t>How will you maintain expectations?</a:t>
            </a:r>
          </a:p>
          <a:p>
            <a:pPr lvl="1"/>
            <a:r>
              <a:rPr lang="en-US" sz="2400" dirty="0" smtClean="0"/>
              <a:t>What is reasonable noise level?</a:t>
            </a:r>
            <a:endParaRPr lang="en-US" sz="2400" dirty="0"/>
          </a:p>
        </p:txBody>
      </p:sp>
    </p:spTree>
    <p:extLst>
      <p:ext uri="{BB962C8B-B14F-4D97-AF65-F5344CB8AC3E}">
        <p14:creationId xmlns:p14="http://schemas.microsoft.com/office/powerpoint/2010/main" val="309073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What is “</a:t>
            </a:r>
            <a:r>
              <a:rPr lang="en-US" dirty="0"/>
              <a:t>B</a:t>
            </a:r>
            <a:r>
              <a:rPr lang="en-US" dirty="0" smtClean="0"/>
              <a:t>lended Learning”?</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 variety of instructional techniques used in one class period/ block of time</a:t>
            </a:r>
          </a:p>
          <a:p>
            <a:r>
              <a:rPr lang="en-US" sz="2600" dirty="0" smtClean="0"/>
              <a:t>A combination of small group, independent, and technology-based work</a:t>
            </a:r>
          </a:p>
          <a:p>
            <a:r>
              <a:rPr lang="en-US" sz="2600" dirty="0" smtClean="0"/>
              <a:t>Individualized instruction</a:t>
            </a:r>
          </a:p>
          <a:p>
            <a:pPr marL="0" indent="0">
              <a:buNone/>
            </a:pPr>
            <a:endParaRPr lang="en-US" sz="2600" dirty="0"/>
          </a:p>
        </p:txBody>
      </p:sp>
    </p:spTree>
    <p:extLst>
      <p:ext uri="{BB962C8B-B14F-4D97-AF65-F5344CB8AC3E}">
        <p14:creationId xmlns:p14="http://schemas.microsoft.com/office/powerpoint/2010/main" val="2157633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Space and Routine must work together.</a:t>
            </a:r>
            <a:endParaRPr lang="en-US" sz="2600" dirty="0"/>
          </a:p>
        </p:txBody>
      </p:sp>
    </p:spTree>
    <p:extLst>
      <p:ext uri="{BB962C8B-B14F-4D97-AF65-F5344CB8AC3E}">
        <p14:creationId xmlns:p14="http://schemas.microsoft.com/office/powerpoint/2010/main" val="37706991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Culture</a:t>
            </a:r>
          </a:p>
        </p:txBody>
      </p:sp>
    </p:spTree>
    <p:extLst>
      <p:ext uri="{BB962C8B-B14F-4D97-AF65-F5344CB8AC3E}">
        <p14:creationId xmlns:p14="http://schemas.microsoft.com/office/powerpoint/2010/main" val="6454491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Culture</a:t>
            </a:r>
          </a:p>
          <a:p>
            <a:pPr lvl="1"/>
            <a:r>
              <a:rPr lang="en-US" sz="2400" dirty="0" smtClean="0"/>
              <a:t>How will you develop a culture in which it’s ok for students to work on different things?</a:t>
            </a:r>
          </a:p>
        </p:txBody>
      </p:sp>
    </p:spTree>
    <p:extLst>
      <p:ext uri="{BB962C8B-B14F-4D97-AF65-F5344CB8AC3E}">
        <p14:creationId xmlns:p14="http://schemas.microsoft.com/office/powerpoint/2010/main" val="1427012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Culture</a:t>
            </a:r>
          </a:p>
          <a:p>
            <a:pPr lvl="1"/>
            <a:r>
              <a:rPr lang="en-US" sz="2400" dirty="0" smtClean="0"/>
              <a:t>How will you develop a culture in which it’s ok for students to work on different things?</a:t>
            </a:r>
          </a:p>
          <a:p>
            <a:pPr lvl="1"/>
            <a:r>
              <a:rPr lang="en-US" sz="2400" dirty="0" smtClean="0"/>
              <a:t>How will students get help without disturbing small group?</a:t>
            </a:r>
          </a:p>
        </p:txBody>
      </p:sp>
    </p:spTree>
    <p:extLst>
      <p:ext uri="{BB962C8B-B14F-4D97-AF65-F5344CB8AC3E}">
        <p14:creationId xmlns:p14="http://schemas.microsoft.com/office/powerpoint/2010/main" val="881493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Culture</a:t>
            </a:r>
          </a:p>
          <a:p>
            <a:pPr lvl="1"/>
            <a:r>
              <a:rPr lang="en-US" sz="2400" dirty="0" smtClean="0"/>
              <a:t>How will you develop a culture in which it’s ok for students to work on different things?</a:t>
            </a:r>
          </a:p>
          <a:p>
            <a:pPr lvl="1"/>
            <a:r>
              <a:rPr lang="en-US" sz="2400" dirty="0" smtClean="0"/>
              <a:t>How will students get help without disturbing small group?</a:t>
            </a:r>
          </a:p>
          <a:p>
            <a:pPr lvl="1"/>
            <a:r>
              <a:rPr lang="en-US" sz="2400" dirty="0" smtClean="0"/>
              <a:t>How will you maintain flexibility?</a:t>
            </a:r>
          </a:p>
        </p:txBody>
      </p:sp>
    </p:spTree>
    <p:extLst>
      <p:ext uri="{BB962C8B-B14F-4D97-AF65-F5344CB8AC3E}">
        <p14:creationId xmlns:p14="http://schemas.microsoft.com/office/powerpoint/2010/main" val="6244031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Culture</a:t>
            </a:r>
          </a:p>
          <a:p>
            <a:pPr lvl="1"/>
            <a:r>
              <a:rPr lang="en-US" sz="2400" dirty="0" smtClean="0"/>
              <a:t>How will you develop a culture in which it’s ok for students to work on different things?</a:t>
            </a:r>
          </a:p>
          <a:p>
            <a:pPr lvl="1"/>
            <a:r>
              <a:rPr lang="en-US" sz="2400" dirty="0" smtClean="0"/>
              <a:t>How will students get help without disturbing small group?</a:t>
            </a:r>
          </a:p>
          <a:p>
            <a:pPr lvl="1"/>
            <a:r>
              <a:rPr lang="en-US" sz="2400" dirty="0" smtClean="0"/>
              <a:t>How will you maintain flexibility?</a:t>
            </a:r>
          </a:p>
          <a:p>
            <a:pPr lvl="1"/>
            <a:r>
              <a:rPr lang="en-US" sz="2400" dirty="0" smtClean="0"/>
              <a:t>How will you introduce </a:t>
            </a:r>
            <a:r>
              <a:rPr lang="en-US" sz="2400" smtClean="0"/>
              <a:t>Blended Learning?</a:t>
            </a:r>
            <a:endParaRPr lang="en-US" sz="2400" dirty="0"/>
          </a:p>
        </p:txBody>
      </p:sp>
    </p:spTree>
    <p:extLst>
      <p:ext uri="{BB962C8B-B14F-4D97-AF65-F5344CB8AC3E}">
        <p14:creationId xmlns:p14="http://schemas.microsoft.com/office/powerpoint/2010/main" val="12153814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2589212" y="1264554"/>
            <a:ext cx="5325078" cy="5593445"/>
          </a:xfrm>
        </p:spPr>
        <p:txBody>
          <a:bodyPr>
            <a:normAutofit lnSpcReduction="10000"/>
          </a:bodyPr>
          <a:lstStyle/>
          <a:p>
            <a:r>
              <a:rPr lang="en-US" sz="2600" dirty="0" smtClean="0"/>
              <a:t>Culture</a:t>
            </a:r>
          </a:p>
          <a:p>
            <a:pPr lvl="1"/>
            <a:r>
              <a:rPr lang="en-US" sz="2400" dirty="0" smtClean="0"/>
              <a:t>How will you develop a culture in which it’s ok for students to work on different things?</a:t>
            </a:r>
          </a:p>
          <a:p>
            <a:pPr lvl="1"/>
            <a:r>
              <a:rPr lang="en-US" sz="2400" dirty="0" smtClean="0"/>
              <a:t>How will students get help without disturbing small group?</a:t>
            </a:r>
          </a:p>
          <a:p>
            <a:pPr lvl="1"/>
            <a:r>
              <a:rPr lang="en-US" sz="2400" dirty="0" smtClean="0"/>
              <a:t>How will you maintain flexibility?</a:t>
            </a:r>
          </a:p>
          <a:p>
            <a:pPr lvl="1"/>
            <a:r>
              <a:rPr lang="en-US" sz="2400" dirty="0" smtClean="0"/>
              <a:t>How will you introduce Blended Learning?</a:t>
            </a:r>
          </a:p>
          <a:p>
            <a:pPr lvl="1"/>
            <a:r>
              <a:rPr lang="en-US" sz="2400" dirty="0" smtClean="0"/>
              <a:t>How will you teach purpose of the technology?</a:t>
            </a:r>
            <a:endParaRPr lang="en-US" sz="2400" dirty="0"/>
          </a:p>
        </p:txBody>
      </p:sp>
    </p:spTree>
    <p:extLst>
      <p:ext uri="{BB962C8B-B14F-4D97-AF65-F5344CB8AC3E}">
        <p14:creationId xmlns:p14="http://schemas.microsoft.com/office/powerpoint/2010/main" val="28230869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Students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How do you keep students on task if you are working with a small group?</a:t>
            </a:r>
          </a:p>
          <a:p>
            <a:pPr lvl="1"/>
            <a:endParaRPr lang="en-US" sz="2400" dirty="0"/>
          </a:p>
        </p:txBody>
      </p:sp>
    </p:spTree>
    <p:extLst>
      <p:ext uri="{BB962C8B-B14F-4D97-AF65-F5344CB8AC3E}">
        <p14:creationId xmlns:p14="http://schemas.microsoft.com/office/powerpoint/2010/main" val="34756976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Students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How do you keep students on task if you are working with a small group?</a:t>
            </a:r>
          </a:p>
          <a:p>
            <a:pPr lvl="1"/>
            <a:r>
              <a:rPr lang="en-US" sz="2400" dirty="0" smtClean="0"/>
              <a:t>3 before Me</a:t>
            </a:r>
          </a:p>
          <a:p>
            <a:pPr lvl="1"/>
            <a:endParaRPr lang="en-US" sz="2400" dirty="0"/>
          </a:p>
        </p:txBody>
      </p:sp>
    </p:spTree>
    <p:extLst>
      <p:ext uri="{BB962C8B-B14F-4D97-AF65-F5344CB8AC3E}">
        <p14:creationId xmlns:p14="http://schemas.microsoft.com/office/powerpoint/2010/main" val="34801982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Students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How do you keep students on task if you are working with a small group?</a:t>
            </a:r>
          </a:p>
          <a:p>
            <a:pPr lvl="1"/>
            <a:r>
              <a:rPr lang="en-US" sz="2400" dirty="0" smtClean="0"/>
              <a:t>3 before Me</a:t>
            </a:r>
          </a:p>
          <a:p>
            <a:pPr lvl="1"/>
            <a:r>
              <a:rPr lang="en-US" sz="2400" dirty="0" smtClean="0"/>
              <a:t>Student experts</a:t>
            </a:r>
          </a:p>
          <a:p>
            <a:pPr lvl="1"/>
            <a:endParaRPr lang="en-US" sz="2400" dirty="0"/>
          </a:p>
        </p:txBody>
      </p:sp>
    </p:spTree>
    <p:extLst>
      <p:ext uri="{BB962C8B-B14F-4D97-AF65-F5344CB8AC3E}">
        <p14:creationId xmlns:p14="http://schemas.microsoft.com/office/powerpoint/2010/main" val="412419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What is “</a:t>
            </a:r>
            <a:r>
              <a:rPr lang="en-US" dirty="0"/>
              <a:t>B</a:t>
            </a:r>
            <a:r>
              <a:rPr lang="en-US" dirty="0" smtClean="0"/>
              <a:t>lended Learning”?</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 variety of instructional techniques used in one class period/ block of time</a:t>
            </a:r>
          </a:p>
          <a:p>
            <a:r>
              <a:rPr lang="en-US" sz="2600" dirty="0" smtClean="0"/>
              <a:t>A combination of small group, independent, and technology-based work</a:t>
            </a:r>
          </a:p>
          <a:p>
            <a:r>
              <a:rPr lang="en-US" sz="2600" dirty="0" smtClean="0"/>
              <a:t>Individualized instruction</a:t>
            </a:r>
          </a:p>
          <a:p>
            <a:r>
              <a:rPr lang="en-US" sz="2600" dirty="0" smtClean="0"/>
              <a:t>Data-based differentiation</a:t>
            </a:r>
          </a:p>
          <a:p>
            <a:pPr marL="0" indent="0">
              <a:buNone/>
            </a:pPr>
            <a:endParaRPr lang="en-US" sz="2600" dirty="0"/>
          </a:p>
        </p:txBody>
      </p:sp>
    </p:spTree>
    <p:extLst>
      <p:ext uri="{BB962C8B-B14F-4D97-AF65-F5344CB8AC3E}">
        <p14:creationId xmlns:p14="http://schemas.microsoft.com/office/powerpoint/2010/main" val="40823423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Students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How do you keep students on task if you are working with a small group?</a:t>
            </a:r>
          </a:p>
          <a:p>
            <a:pPr lvl="1"/>
            <a:r>
              <a:rPr lang="en-US" sz="2400" dirty="0" smtClean="0"/>
              <a:t>3 before Me</a:t>
            </a:r>
          </a:p>
          <a:p>
            <a:pPr lvl="1"/>
            <a:r>
              <a:rPr lang="en-US" sz="2400" dirty="0" smtClean="0"/>
              <a:t>Student experts</a:t>
            </a:r>
          </a:p>
          <a:p>
            <a:pPr lvl="1"/>
            <a:r>
              <a:rPr lang="en-US" sz="2400" dirty="0" smtClean="0"/>
              <a:t>Troubleshooting Guide</a:t>
            </a:r>
            <a:endParaRPr lang="en-US" sz="2400" dirty="0"/>
          </a:p>
        </p:txBody>
      </p:sp>
    </p:spTree>
    <p:extLst>
      <p:ext uri="{BB962C8B-B14F-4D97-AF65-F5344CB8AC3E}">
        <p14:creationId xmlns:p14="http://schemas.microsoft.com/office/powerpoint/2010/main" val="27893885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Students</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How do you keep students on task if you are working with a small group?</a:t>
            </a:r>
          </a:p>
          <a:p>
            <a:pPr lvl="1"/>
            <a:r>
              <a:rPr lang="en-US" sz="2400" dirty="0" smtClean="0"/>
              <a:t>3 before Me</a:t>
            </a:r>
          </a:p>
          <a:p>
            <a:pPr lvl="1"/>
            <a:r>
              <a:rPr lang="en-US" sz="2400" dirty="0" smtClean="0"/>
              <a:t>Student experts</a:t>
            </a:r>
          </a:p>
          <a:p>
            <a:pPr lvl="1"/>
            <a:r>
              <a:rPr lang="en-US" sz="2400" dirty="0" smtClean="0"/>
              <a:t>Troubleshooting Guide</a:t>
            </a:r>
          </a:p>
          <a:p>
            <a:pPr lvl="1"/>
            <a:r>
              <a:rPr lang="en-US" sz="2400" dirty="0" smtClean="0"/>
              <a:t>Other ideas?</a:t>
            </a:r>
            <a:endParaRPr lang="en-US" sz="2400" dirty="0"/>
          </a:p>
        </p:txBody>
      </p:sp>
    </p:spTree>
    <p:extLst>
      <p:ext uri="{BB962C8B-B14F-4D97-AF65-F5344CB8AC3E}">
        <p14:creationId xmlns:p14="http://schemas.microsoft.com/office/powerpoint/2010/main" val="23903073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Data</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Share data with students – make them responsible for their learning!</a:t>
            </a:r>
          </a:p>
        </p:txBody>
      </p:sp>
    </p:spTree>
    <p:extLst>
      <p:ext uri="{BB962C8B-B14F-4D97-AF65-F5344CB8AC3E}">
        <p14:creationId xmlns:p14="http://schemas.microsoft.com/office/powerpoint/2010/main" val="2961172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Data</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Share data with students – make them responsible for their learning!</a:t>
            </a:r>
          </a:p>
          <a:p>
            <a:r>
              <a:rPr lang="en-US" sz="2600" dirty="0" smtClean="0"/>
              <a:t>Online assessments:</a:t>
            </a:r>
          </a:p>
          <a:p>
            <a:pPr marL="0" indent="0">
              <a:buNone/>
            </a:pPr>
            <a:endParaRPr lang="en-US" sz="2600" dirty="0" smtClean="0"/>
          </a:p>
        </p:txBody>
      </p:sp>
    </p:spTree>
    <p:extLst>
      <p:ext uri="{BB962C8B-B14F-4D97-AF65-F5344CB8AC3E}">
        <p14:creationId xmlns:p14="http://schemas.microsoft.com/office/powerpoint/2010/main" val="14519883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Data</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Share data with students – make them responsible for their learning!</a:t>
            </a:r>
          </a:p>
          <a:p>
            <a:r>
              <a:rPr lang="en-US" sz="2600" dirty="0" smtClean="0"/>
              <a:t>Online assessments:</a:t>
            </a:r>
          </a:p>
          <a:p>
            <a:pPr lvl="1"/>
            <a:r>
              <a:rPr lang="en-US" sz="2400" dirty="0"/>
              <a:t>Canvas</a:t>
            </a:r>
          </a:p>
          <a:p>
            <a:pPr lvl="1"/>
            <a:r>
              <a:rPr lang="en-US" sz="2400" dirty="0"/>
              <a:t>Online Quizzes </a:t>
            </a:r>
          </a:p>
          <a:p>
            <a:pPr lvl="1"/>
            <a:r>
              <a:rPr lang="en-US" sz="2400" dirty="0" err="1" smtClean="0"/>
              <a:t>Newsela</a:t>
            </a:r>
            <a:endParaRPr lang="en-US" sz="2400" dirty="0" smtClean="0"/>
          </a:p>
          <a:p>
            <a:pPr lvl="1"/>
            <a:r>
              <a:rPr lang="en-US" sz="2400" dirty="0" smtClean="0"/>
              <a:t>Etc.</a:t>
            </a:r>
          </a:p>
          <a:p>
            <a:pPr marL="0" indent="0">
              <a:buNone/>
            </a:pPr>
            <a:endParaRPr lang="en-US" sz="2600" dirty="0" smtClean="0"/>
          </a:p>
        </p:txBody>
      </p:sp>
    </p:spTree>
    <p:extLst>
      <p:ext uri="{BB962C8B-B14F-4D97-AF65-F5344CB8AC3E}">
        <p14:creationId xmlns:p14="http://schemas.microsoft.com/office/powerpoint/2010/main" val="39565672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Data</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Share data with students – make them responsible for their learning!</a:t>
            </a:r>
          </a:p>
          <a:p>
            <a:r>
              <a:rPr lang="en-US" sz="2600" dirty="0" smtClean="0"/>
              <a:t>Online assessments:</a:t>
            </a:r>
          </a:p>
          <a:p>
            <a:pPr lvl="1"/>
            <a:r>
              <a:rPr lang="en-US" sz="2400" dirty="0"/>
              <a:t>Canvas</a:t>
            </a:r>
          </a:p>
          <a:p>
            <a:pPr lvl="1"/>
            <a:r>
              <a:rPr lang="en-US" sz="2400" dirty="0"/>
              <a:t>Online Quizzes </a:t>
            </a:r>
          </a:p>
          <a:p>
            <a:pPr lvl="1"/>
            <a:r>
              <a:rPr lang="en-US" sz="2400" dirty="0" err="1" smtClean="0"/>
              <a:t>Newsela</a:t>
            </a:r>
            <a:endParaRPr lang="en-US" sz="2400" dirty="0" smtClean="0"/>
          </a:p>
          <a:p>
            <a:pPr lvl="1"/>
            <a:r>
              <a:rPr lang="en-US" sz="2400" dirty="0" smtClean="0"/>
              <a:t>Etc.</a:t>
            </a:r>
          </a:p>
          <a:p>
            <a:r>
              <a:rPr lang="en-US" sz="2600" dirty="0" smtClean="0"/>
              <a:t>Don’t make extra work for yourself!</a:t>
            </a:r>
          </a:p>
        </p:txBody>
      </p:sp>
    </p:spTree>
    <p:extLst>
      <p:ext uri="{BB962C8B-B14F-4D97-AF65-F5344CB8AC3E}">
        <p14:creationId xmlns:p14="http://schemas.microsoft.com/office/powerpoint/2010/main" val="2594650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Managing Data</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smtClean="0"/>
              <a:t>Transparent Data Video</a:t>
            </a:r>
            <a:r>
              <a:rPr lang="en-US" sz="2600" dirty="0" smtClean="0"/>
              <a:t>: </a:t>
            </a:r>
            <a:r>
              <a:rPr lang="en-US" sz="2600" u="sng" dirty="0" smtClean="0">
                <a:hlinkClick r:id="rId4"/>
              </a:rPr>
              <a:t>https</a:t>
            </a:r>
            <a:r>
              <a:rPr lang="en-US" sz="2600" u="sng" dirty="0">
                <a:hlinkClick r:id="rId4"/>
              </a:rPr>
              <a:t>://learn.canvas.net/courses/1199/pages/4-dot-3-building-buy-in?module_item_id=159176</a:t>
            </a:r>
            <a:endParaRPr lang="en-US" sz="2600" dirty="0"/>
          </a:p>
          <a:p>
            <a:r>
              <a:rPr lang="en-US" sz="2600" dirty="0" smtClean="0"/>
              <a:t> </a:t>
            </a:r>
            <a:endParaRPr lang="en-US" sz="2600" dirty="0"/>
          </a:p>
        </p:txBody>
      </p:sp>
    </p:spTree>
    <p:extLst>
      <p:ext uri="{BB962C8B-B14F-4D97-AF65-F5344CB8AC3E}">
        <p14:creationId xmlns:p14="http://schemas.microsoft.com/office/powerpoint/2010/main" val="28908208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Your Turn: Plan a Lesson</a:t>
            </a:r>
            <a:endParaRPr lang="en-US" dirty="0"/>
          </a:p>
        </p:txBody>
      </p:sp>
      <p:sp>
        <p:nvSpPr>
          <p:cNvPr id="3" name="Content Placeholder 2"/>
          <p:cNvSpPr>
            <a:spLocks noGrp="1"/>
          </p:cNvSpPr>
          <p:nvPr>
            <p:ph idx="1"/>
          </p:nvPr>
        </p:nvSpPr>
        <p:spPr>
          <a:xfrm>
            <a:off x="2589212" y="1392620"/>
            <a:ext cx="5325078" cy="5326803"/>
          </a:xfrm>
        </p:spPr>
        <p:txBody>
          <a:bodyPr>
            <a:normAutofit/>
          </a:bodyPr>
          <a:lstStyle/>
          <a:p>
            <a:pPr>
              <a:buFont typeface="Wingdings" panose="05000000000000000000" pitchFamily="2" charset="2"/>
              <a:buChar char="q"/>
            </a:pPr>
            <a:r>
              <a:rPr lang="en-US" sz="2600" dirty="0" smtClean="0"/>
              <a:t>Think about the skills/ standards you’ll teach during the first grading period</a:t>
            </a:r>
          </a:p>
          <a:p>
            <a:pPr>
              <a:buFont typeface="Wingdings" panose="05000000000000000000" pitchFamily="2" charset="2"/>
              <a:buChar char="q"/>
            </a:pPr>
            <a:r>
              <a:rPr lang="en-US" sz="2600" dirty="0" smtClean="0"/>
              <a:t>Type a list or chart</a:t>
            </a:r>
          </a:p>
          <a:p>
            <a:pPr>
              <a:buFont typeface="Wingdings" panose="05000000000000000000" pitchFamily="2" charset="2"/>
              <a:buChar char="q"/>
            </a:pPr>
            <a:r>
              <a:rPr lang="en-US" sz="2600" dirty="0" smtClean="0"/>
              <a:t>Pick 1-3 and think about how you’ll for assess them for mastery (what does mastery look like?)</a:t>
            </a:r>
          </a:p>
          <a:p>
            <a:pPr>
              <a:buFont typeface="Wingdings" panose="05000000000000000000" pitchFamily="2" charset="2"/>
              <a:buChar char="q"/>
            </a:pPr>
            <a:r>
              <a:rPr lang="en-US" sz="2600" dirty="0" smtClean="0"/>
              <a:t>Look online for videos, lessons, activities, that can be used for independent learning/ practice</a:t>
            </a:r>
            <a:endParaRPr lang="en-US" sz="2600" dirty="0"/>
          </a:p>
        </p:txBody>
      </p:sp>
    </p:spTree>
    <p:extLst>
      <p:ext uri="{BB962C8B-B14F-4D97-AF65-F5344CB8AC3E}">
        <p14:creationId xmlns:p14="http://schemas.microsoft.com/office/powerpoint/2010/main" val="3718819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Your Turn: </a:t>
            </a:r>
            <a:r>
              <a:rPr lang="en-US" dirty="0" smtClean="0"/>
              <a:t>Plan</a:t>
            </a:r>
            <a:endParaRPr lang="en-US" dirty="0"/>
          </a:p>
        </p:txBody>
      </p:sp>
      <p:sp>
        <p:nvSpPr>
          <p:cNvPr id="3" name="Content Placeholder 2"/>
          <p:cNvSpPr>
            <a:spLocks noGrp="1"/>
          </p:cNvSpPr>
          <p:nvPr>
            <p:ph idx="1"/>
          </p:nvPr>
        </p:nvSpPr>
        <p:spPr>
          <a:xfrm>
            <a:off x="2238703" y="1392620"/>
            <a:ext cx="5675587" cy="5465379"/>
          </a:xfrm>
        </p:spPr>
        <p:txBody>
          <a:bodyPr>
            <a:normAutofit/>
          </a:bodyPr>
          <a:lstStyle/>
          <a:p>
            <a:r>
              <a:rPr lang="en-US" sz="2600" dirty="0" smtClean="0"/>
              <a:t>Some websites to check out:</a:t>
            </a:r>
          </a:p>
          <a:p>
            <a:r>
              <a:rPr lang="en-US" u="sng" dirty="0">
                <a:hlinkClick r:id="rId4"/>
              </a:rPr>
              <a:t>http://www.educatorstechnology.com/2013/06/awesome-chart-featuring-4-mindsets.html</a:t>
            </a:r>
            <a:endParaRPr lang="en-US" dirty="0"/>
          </a:p>
          <a:p>
            <a:r>
              <a:rPr lang="en-US" dirty="0"/>
              <a:t> </a:t>
            </a:r>
            <a:r>
              <a:rPr lang="en-US" u="sng" dirty="0" smtClean="0">
                <a:hlinkClick r:id="rId5"/>
              </a:rPr>
              <a:t>https</a:t>
            </a:r>
            <a:r>
              <a:rPr lang="en-US" u="sng" dirty="0">
                <a:hlinkClick r:id="rId5"/>
              </a:rPr>
              <a:t>://thejournal.com/articles/2012/10/04/5-skills-for-blended-learning-teachers.aspx</a:t>
            </a:r>
            <a:endParaRPr lang="en-US" dirty="0"/>
          </a:p>
          <a:p>
            <a:r>
              <a:rPr lang="en-US" dirty="0"/>
              <a:t> </a:t>
            </a:r>
            <a:r>
              <a:rPr lang="en-US" u="sng" dirty="0" smtClean="0">
                <a:hlinkClick r:id="rId6"/>
              </a:rPr>
              <a:t>http</a:t>
            </a:r>
            <a:r>
              <a:rPr lang="en-US" u="sng" dirty="0">
                <a:hlinkClick r:id="rId6"/>
              </a:rPr>
              <a:t>://www.teachthought.com/learning/blended-flipped-learning/37-blended-learning-resources-you-can-use-tomorrow</a:t>
            </a:r>
            <a:r>
              <a:rPr lang="en-US" u="sng" dirty="0" smtClean="0">
                <a:hlinkClick r:id="rId6"/>
              </a:rPr>
              <a:t>/</a:t>
            </a:r>
            <a:endParaRPr lang="en-US" u="sng" dirty="0" smtClean="0"/>
          </a:p>
          <a:p>
            <a:r>
              <a:rPr lang="en-US" u="sng" dirty="0" smtClean="0"/>
              <a:t>PDF: </a:t>
            </a:r>
            <a:r>
              <a:rPr lang="en-US" u="sng" dirty="0" smtClean="0">
                <a:hlinkClick r:id="rId7"/>
              </a:rPr>
              <a:t>https</a:t>
            </a:r>
            <a:r>
              <a:rPr lang="en-US" u="sng" dirty="0">
                <a:hlinkClick r:id="rId7"/>
              </a:rPr>
              <a:t>://www.inacol.org/resource/inacol-blended-learning-teacher-competency-framework</a:t>
            </a:r>
            <a:r>
              <a:rPr lang="en-US" u="sng" dirty="0" smtClean="0">
                <a:hlinkClick r:id="rId7"/>
              </a:rPr>
              <a:t>/</a:t>
            </a:r>
            <a:endParaRPr lang="en-US" u="sng" dirty="0" smtClean="0"/>
          </a:p>
          <a:p>
            <a:r>
              <a:rPr lang="en-US" u="sng" dirty="0"/>
              <a:t>PDF: </a:t>
            </a:r>
            <a:r>
              <a:rPr lang="en-US" u="sng" dirty="0">
                <a:hlinkClick r:id="rId8"/>
              </a:rPr>
              <a:t>https://</a:t>
            </a:r>
            <a:r>
              <a:rPr lang="en-US" u="sng" dirty="0" smtClean="0">
                <a:hlinkClick r:id="rId8"/>
              </a:rPr>
              <a:t>tntp.org/assets/documents/TNTP_Blended_Learning_WorkingPaper_2014.pdf</a:t>
            </a:r>
            <a:r>
              <a:rPr lang="en-US" u="sng" dirty="0" smtClean="0"/>
              <a:t> </a:t>
            </a:r>
          </a:p>
          <a:p>
            <a:endParaRPr lang="en-US" dirty="0"/>
          </a:p>
          <a:p>
            <a:endParaRPr lang="en-US" sz="2600" dirty="0"/>
          </a:p>
        </p:txBody>
      </p:sp>
    </p:spTree>
    <p:extLst>
      <p:ext uri="{BB962C8B-B14F-4D97-AF65-F5344CB8AC3E}">
        <p14:creationId xmlns:p14="http://schemas.microsoft.com/office/powerpoint/2010/main" val="33908579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Your Turn: Share</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What did you find that your can use in your classroom?</a:t>
            </a:r>
          </a:p>
          <a:p>
            <a:r>
              <a:rPr lang="en-US" sz="2600" dirty="0" smtClean="0"/>
              <a:t>What is one thing you’ll try this fall?</a:t>
            </a:r>
            <a:endParaRPr lang="en-US" sz="2600" dirty="0"/>
          </a:p>
        </p:txBody>
      </p:sp>
    </p:spTree>
    <p:extLst>
      <p:ext uri="{BB962C8B-B14F-4D97-AF65-F5344CB8AC3E}">
        <p14:creationId xmlns:p14="http://schemas.microsoft.com/office/powerpoint/2010/main" val="856688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What is “</a:t>
            </a:r>
            <a:r>
              <a:rPr lang="en-US" dirty="0"/>
              <a:t>B</a:t>
            </a:r>
            <a:r>
              <a:rPr lang="en-US" dirty="0" smtClean="0"/>
              <a:t>lended Learning”?</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A variety of instructional techniques used in one class period/ block of time</a:t>
            </a:r>
          </a:p>
          <a:p>
            <a:r>
              <a:rPr lang="en-US" sz="2600" dirty="0" smtClean="0"/>
              <a:t>A combination of small group, independent, and technology-based work</a:t>
            </a:r>
          </a:p>
          <a:p>
            <a:r>
              <a:rPr lang="en-US" sz="2600" dirty="0" smtClean="0"/>
              <a:t>Individualized instruction</a:t>
            </a:r>
          </a:p>
          <a:p>
            <a:r>
              <a:rPr lang="en-US" sz="2600" dirty="0" smtClean="0"/>
              <a:t>Data-based differentiation</a:t>
            </a:r>
          </a:p>
          <a:p>
            <a:r>
              <a:rPr lang="en-US" sz="2600" dirty="0" smtClean="0"/>
              <a:t>An intentional integration of online and in-person instruction</a:t>
            </a:r>
          </a:p>
          <a:p>
            <a:pPr marL="0" indent="0">
              <a:buNone/>
            </a:pPr>
            <a:endParaRPr lang="en-US" sz="2600" dirty="0"/>
          </a:p>
        </p:txBody>
      </p:sp>
    </p:spTree>
    <p:extLst>
      <p:ext uri="{BB962C8B-B14F-4D97-AF65-F5344CB8AC3E}">
        <p14:creationId xmlns:p14="http://schemas.microsoft.com/office/powerpoint/2010/main" val="13701404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503601"/>
            <a:ext cx="4277710" cy="4231589"/>
          </a:xfrm>
          <a:prstGeom prst="rect">
            <a:avLst/>
          </a:prstGeom>
        </p:spPr>
      </p:pic>
      <p:sp>
        <p:nvSpPr>
          <p:cNvPr id="84994" name="Title 1"/>
          <p:cNvSpPr>
            <a:spLocks noGrp="1"/>
          </p:cNvSpPr>
          <p:nvPr>
            <p:ph type="title"/>
          </p:nvPr>
        </p:nvSpPr>
        <p:spPr>
          <a:xfrm>
            <a:off x="2640014" y="333376"/>
            <a:ext cx="7920037" cy="968375"/>
          </a:xfrm>
        </p:spPr>
        <p:txBody>
          <a:bodyPr/>
          <a:lstStyle/>
          <a:p>
            <a:r>
              <a:rPr lang="en-US" altLang="en-US" smtClean="0"/>
              <a:t>Information Literacy Standards</a:t>
            </a:r>
          </a:p>
        </p:txBody>
      </p:sp>
      <p:sp>
        <p:nvSpPr>
          <p:cNvPr id="3" name="Content Placeholder 2"/>
          <p:cNvSpPr>
            <a:spLocks noGrp="1"/>
          </p:cNvSpPr>
          <p:nvPr>
            <p:ph idx="1"/>
          </p:nvPr>
        </p:nvSpPr>
        <p:spPr>
          <a:xfrm>
            <a:off x="1560786" y="1024759"/>
            <a:ext cx="6747642" cy="5710431"/>
          </a:xfrm>
        </p:spPr>
        <p:txBody>
          <a:bodyPr>
            <a:normAutofit/>
          </a:bodyPr>
          <a:lstStyle/>
          <a:p>
            <a:pPr>
              <a:defRPr/>
            </a:pPr>
            <a:r>
              <a:rPr lang="en-US" sz="2250" dirty="0">
                <a:solidFill>
                  <a:schemeClr val="accent4"/>
                </a:solidFill>
              </a:rPr>
              <a:t>American Library Association: </a:t>
            </a:r>
            <a:r>
              <a:rPr lang="en-US" sz="2250" dirty="0">
                <a:hlinkClick r:id="rId3"/>
              </a:rPr>
              <a:t>http://www.ala.org/acrl/issues/infolit/standards/steps#structure</a:t>
            </a:r>
            <a:r>
              <a:rPr lang="en-US" sz="2250" dirty="0"/>
              <a:t> </a:t>
            </a:r>
          </a:p>
          <a:p>
            <a:pPr marL="0" indent="0">
              <a:buNone/>
              <a:defRPr/>
            </a:pPr>
            <a:r>
              <a:rPr lang="en-US" sz="2400" dirty="0"/>
              <a:t>The information literate student:</a:t>
            </a:r>
          </a:p>
          <a:p>
            <a:pPr marL="0" indent="0">
              <a:buNone/>
              <a:defRPr/>
            </a:pPr>
            <a:r>
              <a:rPr lang="en-US" sz="2400" dirty="0"/>
              <a:t>1. determines the nature and extent of the information needed.</a:t>
            </a:r>
          </a:p>
          <a:p>
            <a:pPr marL="0" indent="0">
              <a:buNone/>
              <a:defRPr/>
            </a:pPr>
            <a:r>
              <a:rPr lang="en-US" sz="2400" dirty="0"/>
              <a:t>2. accesses needed information effectively and efficiently.</a:t>
            </a:r>
          </a:p>
          <a:p>
            <a:pPr marL="0" indent="0">
              <a:buNone/>
              <a:defRPr/>
            </a:pPr>
            <a:r>
              <a:rPr lang="en-US" sz="2400" dirty="0"/>
              <a:t>3. evaluates information and its sources critically and incorporates selected information into his or her knowledge base and value system.</a:t>
            </a:r>
          </a:p>
          <a:p>
            <a:pPr>
              <a:defRPr/>
            </a:pPr>
            <a:endParaRPr lang="en-US" sz="2250" dirty="0"/>
          </a:p>
        </p:txBody>
      </p:sp>
    </p:spTree>
    <p:extLst>
      <p:ext uri="{BB962C8B-B14F-4D97-AF65-F5344CB8AC3E}">
        <p14:creationId xmlns:p14="http://schemas.microsoft.com/office/powerpoint/2010/main" val="11537271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2208214" y="333376"/>
            <a:ext cx="7945437" cy="968375"/>
          </a:xfrm>
        </p:spPr>
        <p:txBody>
          <a:bodyPr/>
          <a:lstStyle/>
          <a:p>
            <a:r>
              <a:rPr lang="en-US" altLang="en-US" smtClean="0"/>
              <a:t>Information Literacy Standards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626411"/>
            <a:ext cx="4277710" cy="4231589"/>
          </a:xfrm>
          <a:prstGeom prst="rect">
            <a:avLst/>
          </a:prstGeom>
        </p:spPr>
      </p:pic>
      <p:sp>
        <p:nvSpPr>
          <p:cNvPr id="3" name="Content Placeholder 2"/>
          <p:cNvSpPr>
            <a:spLocks noGrp="1"/>
          </p:cNvSpPr>
          <p:nvPr>
            <p:ph idx="1"/>
          </p:nvPr>
        </p:nvSpPr>
        <p:spPr>
          <a:xfrm>
            <a:off x="1781503" y="914400"/>
            <a:ext cx="6132787" cy="5801710"/>
          </a:xfrm>
        </p:spPr>
        <p:txBody>
          <a:bodyPr>
            <a:noAutofit/>
          </a:bodyPr>
          <a:lstStyle/>
          <a:p>
            <a:pPr>
              <a:defRPr/>
            </a:pPr>
            <a:r>
              <a:rPr lang="en-US" sz="2025" dirty="0">
                <a:solidFill>
                  <a:schemeClr val="accent4"/>
                </a:solidFill>
              </a:rPr>
              <a:t>American Library Association:</a:t>
            </a:r>
            <a:r>
              <a:rPr lang="en-US" sz="2025" dirty="0">
                <a:solidFill>
                  <a:schemeClr val="accent6"/>
                </a:solidFill>
              </a:rPr>
              <a:t> </a:t>
            </a:r>
            <a:r>
              <a:rPr lang="en-US" sz="2025" dirty="0">
                <a:hlinkClick r:id="rId3"/>
              </a:rPr>
              <a:t>http://www.ala.org/acrl/issues/infolit/standards/steps#structure</a:t>
            </a:r>
            <a:r>
              <a:rPr lang="en-US" sz="2025" dirty="0"/>
              <a:t> </a:t>
            </a:r>
          </a:p>
          <a:p>
            <a:pPr marL="0" indent="0">
              <a:buNone/>
              <a:defRPr/>
            </a:pPr>
            <a:r>
              <a:rPr lang="en-US" sz="2025" dirty="0"/>
              <a:t>The information literate student:</a:t>
            </a:r>
          </a:p>
          <a:p>
            <a:pPr marL="0" indent="0">
              <a:spcAft>
                <a:spcPts val="450"/>
              </a:spcAft>
              <a:buNone/>
              <a:defRPr/>
            </a:pPr>
            <a:r>
              <a:rPr lang="en-US" sz="2025" dirty="0"/>
              <a:t>4. individually or as a member of a group, uses information effectively to accomplish a specific purpose.</a:t>
            </a:r>
          </a:p>
          <a:p>
            <a:pPr marL="0" indent="0">
              <a:spcAft>
                <a:spcPts val="450"/>
              </a:spcAft>
              <a:buNone/>
              <a:defRPr/>
            </a:pPr>
            <a:r>
              <a:rPr lang="en-US" sz="2025" dirty="0"/>
              <a:t>5. understands many of the economic, legal, and social issues surrounding the use of information and accesses and uses information ethically and legally. This standard recognizes that students must be taught the social, economic and political issues surrounding information, specifically the ethical and legal uses of information and its technology.</a:t>
            </a:r>
          </a:p>
        </p:txBody>
      </p:sp>
    </p:spTree>
    <p:extLst>
      <p:ext uri="{BB962C8B-B14F-4D97-AF65-F5344CB8AC3E}">
        <p14:creationId xmlns:p14="http://schemas.microsoft.com/office/powerpoint/2010/main" val="230529344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a:xfrm>
            <a:off x="1524000" y="0"/>
            <a:ext cx="9144000" cy="1379538"/>
          </a:xfrm>
        </p:spPr>
        <p:txBody>
          <a:bodyPr>
            <a:normAutofit/>
          </a:bodyPr>
          <a:lstStyle/>
          <a:p>
            <a:pPr>
              <a:defRPr/>
            </a:pPr>
            <a:r>
              <a:rPr lang="en-US" dirty="0" smtClean="0"/>
              <a:t>ISTE (International Society for Technology in Education) Standards</a:t>
            </a:r>
            <a:endParaRPr lang="en-US" dirty="0"/>
          </a:p>
        </p:txBody>
      </p:sp>
      <p:graphicFrame>
        <p:nvGraphicFramePr>
          <p:cNvPr id="4" name="Content Placeholder 3"/>
          <p:cNvGraphicFramePr>
            <a:graphicFrameLocks noGrp="1"/>
          </p:cNvGraphicFramePr>
          <p:nvPr>
            <p:ph idx="1"/>
          </p:nvPr>
        </p:nvGraphicFramePr>
        <p:xfrm>
          <a:off x="1292772" y="1379539"/>
          <a:ext cx="9932276" cy="5349244"/>
        </p:xfrm>
        <a:graphic>
          <a:graphicData uri="http://schemas.openxmlformats.org/drawingml/2006/table">
            <a:tbl>
              <a:tblPr firstRow="1" bandRow="1">
                <a:tableStyleId>{93296810-A885-4BE3-A3E7-6D5BEEA58F35}</a:tableStyleId>
              </a:tblPr>
              <a:tblGrid>
                <a:gridCol w="3341797">
                  <a:extLst>
                    <a:ext uri="{9D8B030D-6E8A-4147-A177-3AD203B41FA5}">
                      <a16:colId xmlns:a16="http://schemas.microsoft.com/office/drawing/2014/main" val="20000"/>
                    </a:ext>
                  </a:extLst>
                </a:gridCol>
                <a:gridCol w="3714257">
                  <a:extLst>
                    <a:ext uri="{9D8B030D-6E8A-4147-A177-3AD203B41FA5}">
                      <a16:colId xmlns:a16="http://schemas.microsoft.com/office/drawing/2014/main" val="20001"/>
                    </a:ext>
                  </a:extLst>
                </a:gridCol>
                <a:gridCol w="2876222">
                  <a:extLst>
                    <a:ext uri="{9D8B030D-6E8A-4147-A177-3AD203B41FA5}">
                      <a16:colId xmlns:a16="http://schemas.microsoft.com/office/drawing/2014/main" val="20002"/>
                    </a:ext>
                  </a:extLst>
                </a:gridCol>
              </a:tblGrid>
              <a:tr h="2173821">
                <a:tc>
                  <a:txBody>
                    <a:bodyPr/>
                    <a:lstStyle/>
                    <a:p>
                      <a:r>
                        <a:rPr lang="en-US" sz="1800" b="1" kern="1200" dirty="0" smtClean="0">
                          <a:solidFill>
                            <a:schemeClr val="lt1"/>
                          </a:solidFill>
                          <a:effectLst/>
                          <a:latin typeface="+mn-lt"/>
                          <a:ea typeface="+mn-ea"/>
                          <a:cs typeface="+mn-cs"/>
                        </a:rPr>
                        <a:t>1. Creativity and Innovation </a:t>
                      </a:r>
                    </a:p>
                    <a:p>
                      <a:r>
                        <a:rPr lang="en-US" sz="1800" b="0" kern="1200" dirty="0" smtClean="0">
                          <a:solidFill>
                            <a:schemeClr val="lt1"/>
                          </a:solidFill>
                          <a:effectLst/>
                          <a:latin typeface="+mn-lt"/>
                          <a:ea typeface="+mn-ea"/>
                          <a:cs typeface="+mn-cs"/>
                        </a:rPr>
                        <a:t>Students demonstrate creative thinking, construct </a:t>
                      </a:r>
                    </a:p>
                    <a:p>
                      <a:r>
                        <a:rPr lang="en-US" sz="1800" b="0" kern="1200" dirty="0" smtClean="0">
                          <a:solidFill>
                            <a:schemeClr val="lt1"/>
                          </a:solidFill>
                          <a:effectLst/>
                          <a:latin typeface="+mn-lt"/>
                          <a:ea typeface="+mn-ea"/>
                          <a:cs typeface="+mn-cs"/>
                        </a:rPr>
                        <a:t>knowledge, and develop innovative products and </a:t>
                      </a:r>
                    </a:p>
                    <a:p>
                      <a:r>
                        <a:rPr lang="en-US" sz="1800" b="0" kern="1200" dirty="0" smtClean="0">
                          <a:solidFill>
                            <a:schemeClr val="lt1"/>
                          </a:solidFill>
                          <a:effectLst/>
                          <a:latin typeface="+mn-lt"/>
                          <a:ea typeface="+mn-ea"/>
                          <a:cs typeface="+mn-cs"/>
                        </a:rPr>
                        <a:t>processes using technology.</a:t>
                      </a:r>
                      <a:endParaRPr lang="en-US" sz="1800" b="0" dirty="0"/>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2. Communication and Collaboration </a:t>
                      </a:r>
                    </a:p>
                    <a:p>
                      <a:r>
                        <a:rPr lang="en-US" sz="1800" b="0" kern="1200" dirty="0" smtClean="0">
                          <a:solidFill>
                            <a:schemeClr val="lt1"/>
                          </a:solidFill>
                          <a:effectLst/>
                          <a:latin typeface="+mn-lt"/>
                          <a:ea typeface="+mn-ea"/>
                          <a:cs typeface="+mn-cs"/>
                        </a:rPr>
                        <a:t>Students use digital media and environments to communicate and work collaboratively, including at a distance, to support individual learning and contribute to the learning of others.</a:t>
                      </a:r>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3. Research and Information Fluency</a:t>
                      </a:r>
                    </a:p>
                    <a:p>
                      <a:r>
                        <a:rPr lang="en-US" sz="1800" b="0" kern="1200" dirty="0" smtClean="0">
                          <a:solidFill>
                            <a:schemeClr val="lt1"/>
                          </a:solidFill>
                          <a:effectLst/>
                          <a:latin typeface="+mn-lt"/>
                          <a:ea typeface="+mn-ea"/>
                          <a:cs typeface="+mn-cs"/>
                        </a:rPr>
                        <a:t>Students apply digital tools to gather, evaluate, and use information.</a:t>
                      </a:r>
                    </a:p>
                    <a:p>
                      <a:endParaRPr lang="en-US" sz="1800" b="0" dirty="0"/>
                    </a:p>
                  </a:txBody>
                  <a:tcPr marL="68585" marR="68585" marT="34291" marB="34291">
                    <a:solidFill>
                      <a:schemeClr val="accent5"/>
                    </a:solidFill>
                  </a:tcPr>
                </a:tc>
                <a:extLst>
                  <a:ext uri="{0D108BD9-81ED-4DB2-BD59-A6C34878D82A}">
                    <a16:rowId xmlns:a16="http://schemas.microsoft.com/office/drawing/2014/main" val="10000"/>
                  </a:ext>
                </a:extLst>
              </a:tr>
              <a:tr h="2216819">
                <a:tc>
                  <a:txBody>
                    <a:bodyPr/>
                    <a:lstStyle/>
                    <a:p>
                      <a:r>
                        <a:rPr lang="en-US" sz="1800" b="1" kern="1200" dirty="0" smtClean="0">
                          <a:solidFill>
                            <a:srgbClr val="0070C0"/>
                          </a:solidFill>
                          <a:effectLst/>
                          <a:latin typeface="+mn-lt"/>
                          <a:ea typeface="+mn-ea"/>
                          <a:cs typeface="+mn-cs"/>
                        </a:rPr>
                        <a:t>4. Critical Thinking, Problem Solving, and Decision Making </a:t>
                      </a:r>
                    </a:p>
                    <a:p>
                      <a:r>
                        <a:rPr lang="en-US" sz="1800" b="0" kern="1200" dirty="0" smtClean="0">
                          <a:solidFill>
                            <a:srgbClr val="0070C0"/>
                          </a:solidFill>
                          <a:effectLst/>
                          <a:latin typeface="+mn-lt"/>
                          <a:ea typeface="+mn-ea"/>
                          <a:cs typeface="+mn-cs"/>
                        </a:rPr>
                        <a:t>Students use critical thinking skills to plan and conduct research, manage projects, solve problems, and make informed decisions using appropriate digital tools and resources.</a:t>
                      </a:r>
                      <a:endParaRPr lang="en-US" sz="1800" b="0" dirty="0"/>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5. Digital Citizenship </a:t>
                      </a:r>
                    </a:p>
                    <a:p>
                      <a:r>
                        <a:rPr lang="en-US" sz="1800" b="0" kern="1200" dirty="0" smtClean="0">
                          <a:solidFill>
                            <a:srgbClr val="0070C0"/>
                          </a:solidFill>
                          <a:effectLst/>
                          <a:latin typeface="+mn-lt"/>
                          <a:ea typeface="+mn-ea"/>
                          <a:cs typeface="+mn-cs"/>
                        </a:rPr>
                        <a:t>Students understand human, cultural, and societal issues related to technology and practice legal and </a:t>
                      </a:r>
                    </a:p>
                    <a:p>
                      <a:r>
                        <a:rPr lang="en-US" sz="1800" b="0" kern="1200" dirty="0" smtClean="0">
                          <a:solidFill>
                            <a:srgbClr val="0070C0"/>
                          </a:solidFill>
                          <a:effectLst/>
                          <a:latin typeface="+mn-lt"/>
                          <a:ea typeface="+mn-ea"/>
                          <a:cs typeface="+mn-cs"/>
                        </a:rPr>
                        <a:t>ethical behavior. </a:t>
                      </a:r>
                    </a:p>
                    <a:p>
                      <a:endParaRPr lang="en-US" sz="1800" b="0" kern="1200" dirty="0" smtClean="0">
                        <a:solidFill>
                          <a:schemeClr val="lt1"/>
                        </a:solidFill>
                        <a:effectLst/>
                        <a:latin typeface="+mn-lt"/>
                        <a:ea typeface="+mn-ea"/>
                        <a:cs typeface="+mn-cs"/>
                      </a:endParaRPr>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6. Technology Operations and Concepts</a:t>
                      </a:r>
                      <a:r>
                        <a:rPr lang="en-US" sz="1800" b="0" kern="1200" dirty="0" smtClean="0">
                          <a:solidFill>
                            <a:srgbClr val="0070C0"/>
                          </a:solidFill>
                          <a:effectLst/>
                          <a:latin typeface="+mn-lt"/>
                          <a:ea typeface="+mn-ea"/>
                          <a:cs typeface="+mn-cs"/>
                        </a:rPr>
                        <a:t> </a:t>
                      </a:r>
                    </a:p>
                    <a:p>
                      <a:r>
                        <a:rPr lang="en-US" sz="1800" b="0" kern="1200" dirty="0" smtClean="0">
                          <a:solidFill>
                            <a:srgbClr val="0070C0"/>
                          </a:solidFill>
                          <a:effectLst/>
                          <a:latin typeface="+mn-lt"/>
                          <a:ea typeface="+mn-ea"/>
                          <a:cs typeface="+mn-cs"/>
                        </a:rPr>
                        <a:t>Students demonstrate a sound understanding of technology concepts, systems, and operations. </a:t>
                      </a:r>
                    </a:p>
                    <a:p>
                      <a:endParaRPr lang="en-US" sz="1800" b="0" dirty="0"/>
                    </a:p>
                  </a:txBody>
                  <a:tcPr marL="68585" marR="68585" marT="34291" marB="34291">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87057" name="Rectangle 4"/>
          <p:cNvSpPr>
            <a:spLocks noChangeArrowheads="1"/>
          </p:cNvSpPr>
          <p:nvPr/>
        </p:nvSpPr>
        <p:spPr bwMode="auto">
          <a:xfrm rot="10800000" flipV="1">
            <a:off x="4550984" y="6322931"/>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dirty="0">
                <a:hlinkClick r:id="rId3"/>
              </a:rPr>
              <a:t>http://www.iste.org/docs/pdfs/20-14_ISTE_Standards-S_PDF.pdf</a:t>
            </a:r>
            <a:r>
              <a:rPr lang="en-US" altLang="en-US" sz="1800" dirty="0"/>
              <a:t> </a:t>
            </a:r>
          </a:p>
        </p:txBody>
      </p:sp>
    </p:spTree>
    <p:extLst>
      <p:ext uri="{BB962C8B-B14F-4D97-AF65-F5344CB8AC3E}">
        <p14:creationId xmlns:p14="http://schemas.microsoft.com/office/powerpoint/2010/main" val="36773050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220116" y="121583"/>
            <a:ext cx="6299201" cy="609600"/>
          </a:xfrm>
        </p:spPr>
        <p:txBody>
          <a:bodyPr>
            <a:normAutofit fontScale="90000"/>
          </a:bodyPr>
          <a:lstStyle/>
          <a:p>
            <a:r>
              <a:rPr lang="en-US" altLang="en-US" dirty="0" smtClean="0">
                <a:solidFill>
                  <a:srgbClr val="0070C0"/>
                </a:solidFill>
              </a:rPr>
              <a:t>Best Practices</a:t>
            </a:r>
          </a:p>
        </p:txBody>
      </p:sp>
      <p:pic>
        <p:nvPicPr>
          <p:cNvPr id="88067" name="Content Placeholder 3" descr="image0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2380"/>
          <a:stretch>
            <a:fillRect/>
          </a:stretch>
        </p:blipFill>
        <p:spPr>
          <a:xfrm>
            <a:off x="3133563" y="121583"/>
            <a:ext cx="8680065" cy="6655623"/>
          </a:xfrm>
          <a:ln w="19050">
            <a:solidFill>
              <a:schemeClr val="accent1"/>
            </a:solidFill>
          </a:ln>
        </p:spPr>
      </p:pic>
    </p:spTree>
    <p:extLst>
      <p:ext uri="{BB962C8B-B14F-4D97-AF65-F5344CB8AC3E}">
        <p14:creationId xmlns:p14="http://schemas.microsoft.com/office/powerpoint/2010/main" val="3470068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dirty="0" smtClean="0"/>
              <a:t>What’s next?</a:t>
            </a:r>
          </a:p>
        </p:txBody>
      </p:sp>
      <p:sp>
        <p:nvSpPr>
          <p:cNvPr id="89091" name="Content Placeholder 2"/>
          <p:cNvSpPr>
            <a:spLocks noGrp="1"/>
          </p:cNvSpPr>
          <p:nvPr>
            <p:ph idx="1"/>
          </p:nvPr>
        </p:nvSpPr>
        <p:spPr>
          <a:xfrm>
            <a:off x="2195074" y="1408386"/>
            <a:ext cx="8915400" cy="3777622"/>
          </a:xfrm>
        </p:spPr>
        <p:txBody>
          <a:bodyPr/>
          <a:lstStyle/>
          <a:p>
            <a:r>
              <a:rPr lang="en-US" altLang="en-US" sz="2700" dirty="0"/>
              <a:t>Share something you learned that you can use in your classroom this fall</a:t>
            </a:r>
          </a:p>
          <a:p>
            <a:r>
              <a:rPr lang="en-US" altLang="en-US" sz="2700" dirty="0"/>
              <a:t>Complete online </a:t>
            </a:r>
            <a:r>
              <a:rPr lang="en-US" altLang="en-US" sz="2700" dirty="0" smtClean="0"/>
              <a:t>survey</a:t>
            </a:r>
          </a:p>
          <a:p>
            <a:r>
              <a:rPr lang="en-US" altLang="en-US" sz="2700" smtClean="0">
                <a:hlinkClick r:id="rId2"/>
              </a:rPr>
              <a:t>http://tinyurl.com/KSCsummer2017</a:t>
            </a:r>
            <a:r>
              <a:rPr lang="en-US" altLang="en-US" sz="2700" smtClean="0"/>
              <a:t> </a:t>
            </a:r>
            <a:endParaRPr lang="en-US" altLang="en-US" sz="2700" dirty="0" smtClean="0"/>
          </a:p>
          <a:p>
            <a:endParaRPr lang="en-US" altLang="en-US" sz="27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166" y="2626411"/>
            <a:ext cx="4277710" cy="4231589"/>
          </a:xfrm>
          <a:prstGeom prst="rect">
            <a:avLst/>
          </a:prstGeom>
        </p:spPr>
      </p:pic>
    </p:spTree>
    <p:extLst>
      <p:ext uri="{BB962C8B-B14F-4D97-AF65-F5344CB8AC3E}">
        <p14:creationId xmlns:p14="http://schemas.microsoft.com/office/powerpoint/2010/main" val="3319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What is “</a:t>
            </a:r>
            <a:r>
              <a:rPr lang="en-US" dirty="0"/>
              <a:t>B</a:t>
            </a:r>
            <a:r>
              <a:rPr lang="en-US" dirty="0" smtClean="0"/>
              <a:t>lended Learning”?</a:t>
            </a:r>
            <a:endParaRPr lang="en-US" dirty="0"/>
          </a:p>
        </p:txBody>
      </p:sp>
      <p:sp>
        <p:nvSpPr>
          <p:cNvPr id="3" name="Content Placeholder 2"/>
          <p:cNvSpPr>
            <a:spLocks noGrp="1"/>
          </p:cNvSpPr>
          <p:nvPr>
            <p:ph idx="1"/>
          </p:nvPr>
        </p:nvSpPr>
        <p:spPr>
          <a:xfrm>
            <a:off x="2589212" y="1392621"/>
            <a:ext cx="5325078" cy="5055476"/>
          </a:xfrm>
        </p:spPr>
        <p:txBody>
          <a:bodyPr>
            <a:normAutofit fontScale="92500" lnSpcReduction="10000"/>
          </a:bodyPr>
          <a:lstStyle/>
          <a:p>
            <a:r>
              <a:rPr lang="en-US" sz="2600" dirty="0" smtClean="0"/>
              <a:t>A variety of instructional techniques used in one class period/ block of time</a:t>
            </a:r>
          </a:p>
          <a:p>
            <a:r>
              <a:rPr lang="en-US" sz="2600" dirty="0" smtClean="0"/>
              <a:t>A combination of small group, independent, and technology-based work</a:t>
            </a:r>
          </a:p>
          <a:p>
            <a:r>
              <a:rPr lang="en-US" sz="2600" dirty="0" smtClean="0"/>
              <a:t>Individualized instruction</a:t>
            </a:r>
          </a:p>
          <a:p>
            <a:r>
              <a:rPr lang="en-US" sz="2600" dirty="0" smtClean="0"/>
              <a:t>Data-based differentiation</a:t>
            </a:r>
          </a:p>
          <a:p>
            <a:r>
              <a:rPr lang="en-US" sz="2600" dirty="0" smtClean="0"/>
              <a:t>An intentional integration of online and in-person instruction</a:t>
            </a:r>
          </a:p>
          <a:p>
            <a:r>
              <a:rPr lang="en-US" sz="2600" dirty="0" smtClean="0"/>
              <a:t>An opportunity to provide more </a:t>
            </a:r>
            <a:r>
              <a:rPr lang="en-US" sz="2600" smtClean="0"/>
              <a:t>rigorous content</a:t>
            </a:r>
            <a:endParaRPr lang="en-US" sz="2600" dirty="0" smtClean="0"/>
          </a:p>
          <a:p>
            <a:endParaRPr lang="en-US" sz="2600" dirty="0"/>
          </a:p>
        </p:txBody>
      </p:sp>
    </p:spTree>
    <p:extLst>
      <p:ext uri="{BB962C8B-B14F-4D97-AF65-F5344CB8AC3E}">
        <p14:creationId xmlns:p14="http://schemas.microsoft.com/office/powerpoint/2010/main" val="237976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2589212" y="1392621"/>
            <a:ext cx="5325078" cy="5055476"/>
          </a:xfrm>
        </p:spPr>
        <p:txBody>
          <a:bodyPr>
            <a:normAutofit/>
          </a:bodyPr>
          <a:lstStyle/>
          <a:p>
            <a:r>
              <a:rPr lang="en-US" sz="2600" dirty="0" smtClean="0"/>
              <a:t>To solve the instructional problem of “teaching to the middle” without really challenging stronger students or supporting weaker students</a:t>
            </a:r>
            <a:endParaRPr lang="en-US" sz="2600" dirty="0"/>
          </a:p>
        </p:txBody>
      </p:sp>
    </p:spTree>
    <p:extLst>
      <p:ext uri="{BB962C8B-B14F-4D97-AF65-F5344CB8AC3E}">
        <p14:creationId xmlns:p14="http://schemas.microsoft.com/office/powerpoint/2010/main" val="25474591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63</TotalTime>
  <Words>2185</Words>
  <Application>Microsoft Office PowerPoint</Application>
  <PresentationFormat>Widescreen</PresentationFormat>
  <Paragraphs>318</Paragraphs>
  <Slides>74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Arial</vt:lpstr>
      <vt:lpstr>Century Gothic</vt:lpstr>
      <vt:lpstr>Wingdings</vt:lpstr>
      <vt:lpstr>Wingdings 3</vt:lpstr>
      <vt:lpstr>Wisp</vt:lpstr>
      <vt:lpstr>Managing Blended Learning in a Secondary Classroom</vt:lpstr>
      <vt:lpstr>Introductions</vt:lpstr>
      <vt:lpstr>What is “Blended Learning”?</vt:lpstr>
      <vt:lpstr>What is “Blended Learning”?</vt:lpstr>
      <vt:lpstr>What is “Blended Learning”?</vt:lpstr>
      <vt:lpstr>What is “Blended Learning”?</vt:lpstr>
      <vt:lpstr>What is “Blended Learning”?</vt:lpstr>
      <vt:lpstr>What is “Blended Learning”?</vt:lpstr>
      <vt:lpstr>Purpose:</vt:lpstr>
      <vt:lpstr>Purpose:</vt:lpstr>
      <vt:lpstr>Ask Yourself:</vt:lpstr>
      <vt:lpstr>Ask Yourself:</vt:lpstr>
      <vt:lpstr>Elements</vt:lpstr>
      <vt:lpstr>Elements</vt:lpstr>
      <vt:lpstr>Elements</vt:lpstr>
      <vt:lpstr>Elements</vt:lpstr>
      <vt:lpstr>Elements</vt:lpstr>
      <vt:lpstr>Start Small</vt:lpstr>
      <vt:lpstr>Start Small</vt:lpstr>
      <vt:lpstr>Start Small</vt:lpstr>
      <vt:lpstr>Start Small</vt:lpstr>
      <vt:lpstr>Start Small</vt:lpstr>
      <vt:lpstr>Online Element</vt:lpstr>
      <vt:lpstr>Online Element</vt:lpstr>
      <vt:lpstr>Online Element</vt:lpstr>
      <vt:lpstr>Online Element</vt:lpstr>
      <vt:lpstr>Stations</vt:lpstr>
      <vt:lpstr>Stations</vt:lpstr>
      <vt:lpstr>Stations</vt:lpstr>
      <vt:lpstr>Stations</vt:lpstr>
      <vt:lpstr>Stations</vt:lpstr>
      <vt:lpstr>Small Group Element</vt:lpstr>
      <vt:lpstr>Small Group Element</vt:lpstr>
      <vt:lpstr>Small Group Element</vt:lpstr>
      <vt:lpstr>Small Group Element</vt:lpstr>
      <vt:lpstr>Small Group Element</vt:lpstr>
      <vt:lpstr>Heterogeneous Groups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Considerations:</vt:lpstr>
      <vt:lpstr>Managing Students</vt:lpstr>
      <vt:lpstr>Managing Students</vt:lpstr>
      <vt:lpstr>Managing Students</vt:lpstr>
      <vt:lpstr>Managing Students</vt:lpstr>
      <vt:lpstr>Managing Students</vt:lpstr>
      <vt:lpstr>Managing Data</vt:lpstr>
      <vt:lpstr>Managing Data</vt:lpstr>
      <vt:lpstr>Managing Data</vt:lpstr>
      <vt:lpstr>Managing Data</vt:lpstr>
      <vt:lpstr>Managing Data</vt:lpstr>
      <vt:lpstr>Your Turn: Plan a Lesson</vt:lpstr>
      <vt:lpstr>Your Turn: Plan</vt:lpstr>
      <vt:lpstr>Your Turn: Share</vt:lpstr>
      <vt:lpstr>Information Literacy Standards</vt:lpstr>
      <vt:lpstr>Information Literacy Standards</vt:lpstr>
      <vt:lpstr>ISTE (International Society for Technology in Education) Standards</vt:lpstr>
      <vt:lpstr>Best Practices</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Newsela</dc:title>
  <dc:creator>Dewing, Joy</dc:creator>
  <cp:lastModifiedBy>Dewing, Joy</cp:lastModifiedBy>
  <cp:revision>41</cp:revision>
  <dcterms:created xsi:type="dcterms:W3CDTF">2017-05-31T17:55:50Z</dcterms:created>
  <dcterms:modified xsi:type="dcterms:W3CDTF">2017-06-06T18:32:38Z</dcterms:modified>
</cp:coreProperties>
</file>