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72" r:id="rId5"/>
    <p:sldId id="273" r:id="rId6"/>
    <p:sldId id="274" r:id="rId7"/>
    <p:sldId id="275" r:id="rId8"/>
    <p:sldId id="271" r:id="rId9"/>
    <p:sldId id="276" r:id="rId10"/>
    <p:sldId id="277" r:id="rId11"/>
    <p:sldId id="278" r:id="rId12"/>
    <p:sldId id="267" r:id="rId13"/>
    <p:sldId id="279" r:id="rId14"/>
    <p:sldId id="280" r:id="rId15"/>
    <p:sldId id="281" r:id="rId16"/>
    <p:sldId id="282" r:id="rId17"/>
    <p:sldId id="268" r:id="rId18"/>
    <p:sldId id="283" r:id="rId19"/>
    <p:sldId id="284" r:id="rId20"/>
    <p:sldId id="285" r:id="rId21"/>
    <p:sldId id="286" r:id="rId22"/>
    <p:sldId id="287" r:id="rId23"/>
    <p:sldId id="269" r:id="rId24"/>
    <p:sldId id="270" r:id="rId25"/>
    <p:sldId id="288" r:id="rId26"/>
    <p:sldId id="261" r:id="rId27"/>
    <p:sldId id="262" r:id="rId28"/>
    <p:sldId id="263" r:id="rId29"/>
    <p:sldId id="264"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57" autoAdjust="0"/>
    <p:restoredTop sz="94660"/>
  </p:normalViewPr>
  <p:slideViewPr>
    <p:cSldViewPr snapToGrid="0">
      <p:cViewPr varScale="1">
        <p:scale>
          <a:sx n="61" d="100"/>
          <a:sy n="61"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la.org/acrl/issues/infolit/standards/steps#structur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ste.org/docs/pdfs/20-14_ISTE_Standards-S_PDF.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6431914" y="1087821"/>
            <a:ext cx="5514324" cy="5454870"/>
          </a:xfrm>
          <a:prstGeom prst="rect">
            <a:avLst/>
          </a:prstGeom>
        </p:spPr>
      </p:pic>
      <p:sp>
        <p:nvSpPr>
          <p:cNvPr id="2" name="Title 1"/>
          <p:cNvSpPr>
            <a:spLocks noGrp="1"/>
          </p:cNvSpPr>
          <p:nvPr>
            <p:ph type="ctrTitle"/>
          </p:nvPr>
        </p:nvSpPr>
        <p:spPr>
          <a:xfrm>
            <a:off x="1848235" y="1087822"/>
            <a:ext cx="5798042" cy="3689558"/>
          </a:xfrm>
        </p:spPr>
        <p:txBody>
          <a:bodyPr/>
          <a:lstStyle/>
          <a:p>
            <a:r>
              <a:rPr lang="en-US" dirty="0" smtClean="0"/>
              <a:t>Groups &amp; Collaborative Tools in Canvas</a:t>
            </a:r>
            <a:endParaRPr lang="en-US" dirty="0"/>
          </a:p>
        </p:txBody>
      </p:sp>
      <p:sp>
        <p:nvSpPr>
          <p:cNvPr id="3" name="Subtitle 2"/>
          <p:cNvSpPr>
            <a:spLocks noGrp="1"/>
          </p:cNvSpPr>
          <p:nvPr>
            <p:ph type="subTitle" idx="1"/>
          </p:nvPr>
        </p:nvSpPr>
        <p:spPr/>
        <p:txBody>
          <a:bodyPr>
            <a:noAutofit/>
          </a:bodyPr>
          <a:lstStyle/>
          <a:p>
            <a:r>
              <a:rPr lang="en-US" sz="3000" b="1" dirty="0" smtClean="0"/>
              <a:t>Joy Dewing </a:t>
            </a:r>
          </a:p>
          <a:p>
            <a:r>
              <a:rPr lang="en-US" sz="3000" b="1" dirty="0" smtClean="0"/>
              <a:t>Summer 2017</a:t>
            </a:r>
            <a:endParaRPr lang="en-US" sz="3000" b="1" dirty="0"/>
          </a:p>
        </p:txBody>
      </p:sp>
    </p:spTree>
    <p:extLst>
      <p:ext uri="{BB962C8B-B14F-4D97-AF65-F5344CB8AC3E}">
        <p14:creationId xmlns:p14="http://schemas.microsoft.com/office/powerpoint/2010/main" val="183837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Collaboration Tools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Links Canvas to Google </a:t>
            </a:r>
            <a:r>
              <a:rPr lang="en-US" altLang="en-US" sz="2800" dirty="0" smtClean="0"/>
              <a:t>Doc</a:t>
            </a:r>
          </a:p>
          <a:p>
            <a:r>
              <a:rPr lang="en-US" altLang="en-US" sz="2800" dirty="0" smtClean="0"/>
              <a:t>Includes all aspects of Google Doc (seeing history, etc.)</a:t>
            </a:r>
            <a:endParaRPr lang="en-US" altLang="en-US" sz="2800" dirty="0"/>
          </a:p>
          <a:p>
            <a:r>
              <a:rPr lang="en-US" altLang="en-US" sz="2800" dirty="0"/>
              <a:t>More organized </a:t>
            </a:r>
            <a:r>
              <a:rPr lang="en-US" altLang="en-US" sz="2800" dirty="0" smtClean="0"/>
              <a:t>than “Sharing” on Google Docs</a:t>
            </a:r>
          </a:p>
          <a:p>
            <a:endParaRPr lang="en-US" altLang="en-US" sz="2800" dirty="0"/>
          </a:p>
          <a:p>
            <a:endParaRPr lang="en-US" sz="2600" dirty="0"/>
          </a:p>
        </p:txBody>
      </p:sp>
    </p:spTree>
    <p:extLst>
      <p:ext uri="{BB962C8B-B14F-4D97-AF65-F5344CB8AC3E}">
        <p14:creationId xmlns:p14="http://schemas.microsoft.com/office/powerpoint/2010/main" val="415364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Collaboration Tools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Links Canvas to Google </a:t>
            </a:r>
            <a:r>
              <a:rPr lang="en-US" altLang="en-US" sz="2800" dirty="0" smtClean="0"/>
              <a:t>Doc</a:t>
            </a:r>
          </a:p>
          <a:p>
            <a:r>
              <a:rPr lang="en-US" altLang="en-US" sz="2800" dirty="0" smtClean="0"/>
              <a:t>Includes all aspects of Google Doc (seeing history, etc.)</a:t>
            </a:r>
            <a:endParaRPr lang="en-US" altLang="en-US" sz="2800" dirty="0"/>
          </a:p>
          <a:p>
            <a:r>
              <a:rPr lang="en-US" altLang="en-US" sz="2800" dirty="0"/>
              <a:t>More organized </a:t>
            </a:r>
            <a:r>
              <a:rPr lang="en-US" altLang="en-US" sz="2800" dirty="0" smtClean="0"/>
              <a:t>than “Sharing” on Google Docs</a:t>
            </a:r>
          </a:p>
          <a:p>
            <a:r>
              <a:rPr lang="en-US" altLang="en-US" sz="2800" dirty="0" smtClean="0"/>
              <a:t>Can be graded through Canvas and sent </a:t>
            </a:r>
            <a:r>
              <a:rPr lang="en-US" altLang="en-US" sz="2800" smtClean="0"/>
              <a:t>to Power </a:t>
            </a:r>
            <a:r>
              <a:rPr lang="en-US" altLang="en-US" sz="2800" dirty="0" smtClean="0"/>
              <a:t>School Gradebook</a:t>
            </a:r>
          </a:p>
          <a:p>
            <a:endParaRPr lang="en-US" altLang="en-US" sz="2800" dirty="0"/>
          </a:p>
          <a:p>
            <a:endParaRPr lang="en-US" sz="2600" dirty="0"/>
          </a:p>
        </p:txBody>
      </p:sp>
    </p:spTree>
    <p:extLst>
      <p:ext uri="{BB962C8B-B14F-4D97-AF65-F5344CB8AC3E}">
        <p14:creationId xmlns:p14="http://schemas.microsoft.com/office/powerpoint/2010/main" val="1807129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Teacher creates topics</a:t>
            </a:r>
          </a:p>
          <a:p>
            <a:endParaRPr lang="en-US" sz="2600" dirty="0"/>
          </a:p>
        </p:txBody>
      </p:sp>
    </p:spTree>
    <p:extLst>
      <p:ext uri="{BB962C8B-B14F-4D97-AF65-F5344CB8AC3E}">
        <p14:creationId xmlns:p14="http://schemas.microsoft.com/office/powerpoint/2010/main" val="610507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Teacher creates topics</a:t>
            </a:r>
          </a:p>
          <a:p>
            <a:r>
              <a:rPr lang="en-US" altLang="en-US" sz="2800" dirty="0"/>
              <a:t>Assign groups</a:t>
            </a:r>
          </a:p>
          <a:p>
            <a:endParaRPr lang="en-US" sz="2600" dirty="0"/>
          </a:p>
        </p:txBody>
      </p:sp>
    </p:spTree>
    <p:extLst>
      <p:ext uri="{BB962C8B-B14F-4D97-AF65-F5344CB8AC3E}">
        <p14:creationId xmlns:p14="http://schemas.microsoft.com/office/powerpoint/2010/main" val="3191979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Teacher creates topics</a:t>
            </a:r>
          </a:p>
          <a:p>
            <a:r>
              <a:rPr lang="en-US" altLang="en-US" sz="2800" dirty="0"/>
              <a:t>Assign groups</a:t>
            </a:r>
          </a:p>
          <a:p>
            <a:r>
              <a:rPr lang="en-US" altLang="en-US" sz="2800" dirty="0"/>
              <a:t>Uses tools students are familiar with</a:t>
            </a:r>
          </a:p>
          <a:p>
            <a:endParaRPr lang="en-US" sz="2600" dirty="0"/>
          </a:p>
        </p:txBody>
      </p:sp>
    </p:spTree>
    <p:extLst>
      <p:ext uri="{BB962C8B-B14F-4D97-AF65-F5344CB8AC3E}">
        <p14:creationId xmlns:p14="http://schemas.microsoft.com/office/powerpoint/2010/main" val="9799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Teacher creates topics</a:t>
            </a:r>
          </a:p>
          <a:p>
            <a:r>
              <a:rPr lang="en-US" altLang="en-US" sz="2800" dirty="0"/>
              <a:t>Assign groups</a:t>
            </a:r>
          </a:p>
          <a:p>
            <a:r>
              <a:rPr lang="en-US" altLang="en-US" sz="2800" dirty="0"/>
              <a:t>Uses tools students are familiar with</a:t>
            </a:r>
          </a:p>
          <a:p>
            <a:r>
              <a:rPr lang="en-US" altLang="en-US" sz="2800" dirty="0"/>
              <a:t>Provide different documents for different students</a:t>
            </a:r>
          </a:p>
          <a:p>
            <a:endParaRPr lang="en-US" sz="2600" dirty="0"/>
          </a:p>
        </p:txBody>
      </p:sp>
    </p:spTree>
    <p:extLst>
      <p:ext uri="{BB962C8B-B14F-4D97-AF65-F5344CB8AC3E}">
        <p14:creationId xmlns:p14="http://schemas.microsoft.com/office/powerpoint/2010/main" val="402465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Teacher creates topics</a:t>
            </a:r>
          </a:p>
          <a:p>
            <a:r>
              <a:rPr lang="en-US" altLang="en-US" sz="2800" dirty="0"/>
              <a:t>Assign groups</a:t>
            </a:r>
          </a:p>
          <a:p>
            <a:r>
              <a:rPr lang="en-US" altLang="en-US" sz="2800" dirty="0"/>
              <a:t>Uses tools students are familiar with</a:t>
            </a:r>
          </a:p>
          <a:p>
            <a:r>
              <a:rPr lang="en-US" altLang="en-US" sz="2800" dirty="0"/>
              <a:t>Provide different documents for different students</a:t>
            </a:r>
          </a:p>
          <a:p>
            <a:r>
              <a:rPr lang="en-US" altLang="en-US" sz="2800"/>
              <a:t>Differentiate</a:t>
            </a:r>
          </a:p>
          <a:p>
            <a:endParaRPr lang="en-US" sz="2600" dirty="0"/>
          </a:p>
        </p:txBody>
      </p:sp>
    </p:spTree>
    <p:extLst>
      <p:ext uri="{BB962C8B-B14F-4D97-AF65-F5344CB8AC3E}">
        <p14:creationId xmlns:p14="http://schemas.microsoft.com/office/powerpoint/2010/main" val="3944116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endParaRPr lang="en-US" sz="2600" dirty="0"/>
          </a:p>
        </p:txBody>
      </p:sp>
    </p:spTree>
    <p:extLst>
      <p:ext uri="{BB962C8B-B14F-4D97-AF65-F5344CB8AC3E}">
        <p14:creationId xmlns:p14="http://schemas.microsoft.com/office/powerpoint/2010/main" val="1704191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r>
              <a:rPr lang="en-US" altLang="en-US" sz="2800" dirty="0"/>
              <a:t>Work with students in other class periods</a:t>
            </a:r>
          </a:p>
          <a:p>
            <a:endParaRPr lang="en-US" sz="2600" dirty="0"/>
          </a:p>
        </p:txBody>
      </p:sp>
    </p:spTree>
    <p:extLst>
      <p:ext uri="{BB962C8B-B14F-4D97-AF65-F5344CB8AC3E}">
        <p14:creationId xmlns:p14="http://schemas.microsoft.com/office/powerpoint/2010/main" val="3629954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r>
              <a:rPr lang="en-US" altLang="en-US" sz="2800" dirty="0"/>
              <a:t>Work with students in other class periods</a:t>
            </a:r>
          </a:p>
          <a:p>
            <a:r>
              <a:rPr lang="en-US" altLang="en-US" sz="2800" dirty="0"/>
              <a:t>Cross-curricular discussions</a:t>
            </a:r>
          </a:p>
          <a:p>
            <a:endParaRPr lang="en-US" sz="2600" dirty="0"/>
          </a:p>
        </p:txBody>
      </p:sp>
    </p:spTree>
    <p:extLst>
      <p:ext uri="{BB962C8B-B14F-4D97-AF65-F5344CB8AC3E}">
        <p14:creationId xmlns:p14="http://schemas.microsoft.com/office/powerpoint/2010/main" val="152358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pPr marL="257175" indent="-257175">
              <a:defRPr/>
            </a:pPr>
            <a:r>
              <a:rPr lang="en-US" sz="2800" dirty="0"/>
              <a:t>Name</a:t>
            </a:r>
          </a:p>
          <a:p>
            <a:pPr marL="257175" indent="-257175">
              <a:defRPr/>
            </a:pPr>
            <a:r>
              <a:rPr lang="en-US" sz="2800" dirty="0"/>
              <a:t>Where you teach</a:t>
            </a:r>
          </a:p>
          <a:p>
            <a:pPr marL="257175" indent="-257175">
              <a:defRPr/>
            </a:pPr>
            <a:r>
              <a:rPr lang="en-US" sz="2800" dirty="0"/>
              <a:t>What you teach</a:t>
            </a:r>
          </a:p>
          <a:p>
            <a:pPr marL="257175" indent="-257175">
              <a:defRPr/>
            </a:pPr>
            <a:r>
              <a:rPr lang="en-US" sz="2800" dirty="0"/>
              <a:t>Why you’re interested in this session</a:t>
            </a:r>
          </a:p>
          <a:p>
            <a:pPr marL="257175" indent="-257175">
              <a:defRPr/>
            </a:pPr>
            <a:r>
              <a:rPr lang="en-US" sz="2800" dirty="0"/>
              <a:t>Your current comfort level </a:t>
            </a:r>
            <a:r>
              <a:rPr lang="en-US" sz="2800" dirty="0" smtClean="0"/>
              <a:t>with </a:t>
            </a:r>
            <a:r>
              <a:rPr lang="en-US" sz="2800" dirty="0" smtClean="0"/>
              <a:t>Canvas</a:t>
            </a:r>
          </a:p>
          <a:p>
            <a:pPr marL="257175" indent="-257175">
              <a:defRPr/>
            </a:pPr>
            <a:r>
              <a:rPr lang="en-US" sz="2800" dirty="0" smtClean="0"/>
              <a:t>Something you want to read this summer</a:t>
            </a:r>
            <a:endParaRPr lang="en-US" sz="2600" dirty="0"/>
          </a:p>
        </p:txBody>
      </p:sp>
    </p:spTree>
    <p:extLst>
      <p:ext uri="{BB962C8B-B14F-4D97-AF65-F5344CB8AC3E}">
        <p14:creationId xmlns:p14="http://schemas.microsoft.com/office/powerpoint/2010/main" val="4153980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r>
              <a:rPr lang="en-US" altLang="en-US" sz="2800" dirty="0"/>
              <a:t>Work with students in other class periods</a:t>
            </a:r>
          </a:p>
          <a:p>
            <a:r>
              <a:rPr lang="en-US" altLang="en-US" sz="2800" dirty="0"/>
              <a:t>Cross-curricular discussions</a:t>
            </a:r>
          </a:p>
          <a:p>
            <a:r>
              <a:rPr lang="en-US" altLang="en-US" sz="2800" dirty="0"/>
              <a:t>Plan research or projects</a:t>
            </a:r>
          </a:p>
          <a:p>
            <a:endParaRPr lang="en-US" sz="2600" dirty="0"/>
          </a:p>
        </p:txBody>
      </p:sp>
    </p:spTree>
    <p:extLst>
      <p:ext uri="{BB962C8B-B14F-4D97-AF65-F5344CB8AC3E}">
        <p14:creationId xmlns:p14="http://schemas.microsoft.com/office/powerpoint/2010/main" val="23491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r>
              <a:rPr lang="en-US" altLang="en-US" sz="2800" dirty="0"/>
              <a:t>Work with students in other class periods</a:t>
            </a:r>
          </a:p>
          <a:p>
            <a:r>
              <a:rPr lang="en-US" altLang="en-US" sz="2800" dirty="0"/>
              <a:t>Cross-curricular discussions</a:t>
            </a:r>
          </a:p>
          <a:p>
            <a:r>
              <a:rPr lang="en-US" altLang="en-US" sz="2800" dirty="0"/>
              <a:t>Plan research or projects</a:t>
            </a:r>
          </a:p>
          <a:p>
            <a:r>
              <a:rPr lang="en-US" altLang="en-US" sz="2800" dirty="0"/>
              <a:t>Collaborative notes</a:t>
            </a:r>
          </a:p>
          <a:p>
            <a:endParaRPr lang="en-US" sz="2600" dirty="0"/>
          </a:p>
        </p:txBody>
      </p:sp>
    </p:spTree>
    <p:extLst>
      <p:ext uri="{BB962C8B-B14F-4D97-AF65-F5344CB8AC3E}">
        <p14:creationId xmlns:p14="http://schemas.microsoft.com/office/powerpoint/2010/main" val="3511761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Some Uses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Discuss books and other texts</a:t>
            </a:r>
          </a:p>
          <a:p>
            <a:r>
              <a:rPr lang="en-US" altLang="en-US" sz="2800" dirty="0"/>
              <a:t>Work with students in other class periods</a:t>
            </a:r>
          </a:p>
          <a:p>
            <a:r>
              <a:rPr lang="en-US" altLang="en-US" sz="2800" dirty="0"/>
              <a:t>Cross-curricular discussions</a:t>
            </a:r>
          </a:p>
          <a:p>
            <a:r>
              <a:rPr lang="en-US" altLang="en-US" sz="2800" dirty="0"/>
              <a:t>Plan research or projects</a:t>
            </a:r>
          </a:p>
          <a:p>
            <a:r>
              <a:rPr lang="en-US" altLang="en-US" sz="2800" dirty="0"/>
              <a:t>Collaborative notes</a:t>
            </a:r>
          </a:p>
          <a:p>
            <a:r>
              <a:rPr lang="en-US" altLang="en-US" sz="2800"/>
              <a:t>Other ideas?</a:t>
            </a:r>
          </a:p>
          <a:p>
            <a:endParaRPr lang="en-US" sz="2600" dirty="0"/>
          </a:p>
        </p:txBody>
      </p:sp>
    </p:spTree>
    <p:extLst>
      <p:ext uri="{BB962C8B-B14F-4D97-AF65-F5344CB8AC3E}">
        <p14:creationId xmlns:p14="http://schemas.microsoft.com/office/powerpoint/2010/main" val="202527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My Canvas page and Sandbox page</a:t>
            </a:r>
            <a:endParaRPr lang="en-US" sz="2600" dirty="0"/>
          </a:p>
        </p:txBody>
      </p:sp>
    </p:spTree>
    <p:extLst>
      <p:ext uri="{BB962C8B-B14F-4D97-AF65-F5344CB8AC3E}">
        <p14:creationId xmlns:p14="http://schemas.microsoft.com/office/powerpoint/2010/main" val="2816322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Play Time</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How can you use the collaboration tool in your classroom?</a:t>
            </a:r>
          </a:p>
          <a:p>
            <a:r>
              <a:rPr lang="en-US" altLang="en-US" sz="2800" dirty="0"/>
              <a:t>Choose 1 unit or lesson that you teach and develop a collaboration activity for it</a:t>
            </a:r>
          </a:p>
          <a:p>
            <a:endParaRPr lang="en-US" sz="2600" dirty="0"/>
          </a:p>
        </p:txBody>
      </p:sp>
    </p:spTree>
    <p:extLst>
      <p:ext uri="{BB962C8B-B14F-4D97-AF65-F5344CB8AC3E}">
        <p14:creationId xmlns:p14="http://schemas.microsoft.com/office/powerpoint/2010/main" val="2224218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Share</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What did you create?</a:t>
            </a:r>
          </a:p>
          <a:p>
            <a:r>
              <a:rPr lang="en-US" altLang="en-US" sz="2800" dirty="0"/>
              <a:t>What will you take with you?</a:t>
            </a:r>
          </a:p>
          <a:p>
            <a:endParaRPr lang="en-US" sz="2600" dirty="0"/>
          </a:p>
        </p:txBody>
      </p:sp>
    </p:spTree>
    <p:extLst>
      <p:ext uri="{BB962C8B-B14F-4D97-AF65-F5344CB8AC3E}">
        <p14:creationId xmlns:p14="http://schemas.microsoft.com/office/powerpoint/2010/main" val="3533820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503601"/>
            <a:ext cx="4277710" cy="4231589"/>
          </a:xfrm>
          <a:prstGeom prst="rect">
            <a:avLst/>
          </a:prstGeom>
        </p:spPr>
      </p:pic>
      <p:sp>
        <p:nvSpPr>
          <p:cNvPr id="84994" name="Title 1"/>
          <p:cNvSpPr>
            <a:spLocks noGrp="1"/>
          </p:cNvSpPr>
          <p:nvPr>
            <p:ph type="title"/>
          </p:nvPr>
        </p:nvSpPr>
        <p:spPr>
          <a:xfrm>
            <a:off x="2640014" y="333376"/>
            <a:ext cx="7920037" cy="968375"/>
          </a:xfrm>
        </p:spPr>
        <p:txBody>
          <a:bodyPr/>
          <a:lstStyle/>
          <a:p>
            <a:r>
              <a:rPr lang="en-US" altLang="en-US" smtClean="0"/>
              <a:t>Information Literacy Standards</a:t>
            </a:r>
          </a:p>
        </p:txBody>
      </p:sp>
      <p:sp>
        <p:nvSpPr>
          <p:cNvPr id="3" name="Content Placeholder 2"/>
          <p:cNvSpPr>
            <a:spLocks noGrp="1"/>
          </p:cNvSpPr>
          <p:nvPr>
            <p:ph idx="1"/>
          </p:nvPr>
        </p:nvSpPr>
        <p:spPr>
          <a:xfrm>
            <a:off x="1560786" y="1024759"/>
            <a:ext cx="6747642" cy="5710431"/>
          </a:xfrm>
        </p:spPr>
        <p:txBody>
          <a:bodyPr>
            <a:normAutofit/>
          </a:bodyPr>
          <a:lstStyle/>
          <a:p>
            <a:pPr>
              <a:defRPr/>
            </a:pPr>
            <a:r>
              <a:rPr lang="en-US" sz="2250" dirty="0">
                <a:solidFill>
                  <a:schemeClr val="accent4"/>
                </a:solidFill>
              </a:rPr>
              <a:t>American Library Association: </a:t>
            </a:r>
            <a:r>
              <a:rPr lang="en-US" sz="2250" dirty="0">
                <a:hlinkClick r:id="rId3"/>
              </a:rPr>
              <a:t>http://www.ala.org/acrl/issues/infolit/standards/steps#structure</a:t>
            </a:r>
            <a:r>
              <a:rPr lang="en-US" sz="2250" dirty="0"/>
              <a:t> </a:t>
            </a:r>
          </a:p>
          <a:p>
            <a:pPr marL="0" indent="0">
              <a:buNone/>
              <a:defRPr/>
            </a:pPr>
            <a:r>
              <a:rPr lang="en-US" sz="2400" dirty="0"/>
              <a:t>The information literate student:</a:t>
            </a:r>
          </a:p>
          <a:p>
            <a:pPr marL="0" indent="0">
              <a:buNone/>
              <a:defRPr/>
            </a:pPr>
            <a:r>
              <a:rPr lang="en-US" sz="2400" dirty="0"/>
              <a:t>1. determines the nature and extent of the information needed.</a:t>
            </a:r>
          </a:p>
          <a:p>
            <a:pPr marL="0" indent="0">
              <a:buNone/>
              <a:defRPr/>
            </a:pPr>
            <a:r>
              <a:rPr lang="en-US" sz="2400" dirty="0"/>
              <a:t>2. accesses needed information effectively and efficiently.</a:t>
            </a:r>
          </a:p>
          <a:p>
            <a:pPr marL="0" indent="0">
              <a:buNone/>
              <a:defRPr/>
            </a:pPr>
            <a:r>
              <a:rPr lang="en-US" sz="2400" dirty="0"/>
              <a:t>3. evaluates information and its sources critically and incorporates selected information into his or her knowledge base and value system.</a:t>
            </a:r>
          </a:p>
          <a:p>
            <a:pPr>
              <a:defRPr/>
            </a:pPr>
            <a:endParaRPr lang="en-US" sz="2250" dirty="0"/>
          </a:p>
        </p:txBody>
      </p:sp>
    </p:spTree>
    <p:extLst>
      <p:ext uri="{BB962C8B-B14F-4D97-AF65-F5344CB8AC3E}">
        <p14:creationId xmlns:p14="http://schemas.microsoft.com/office/powerpoint/2010/main" val="3673229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2208214" y="333376"/>
            <a:ext cx="7945437" cy="968375"/>
          </a:xfrm>
        </p:spPr>
        <p:txBody>
          <a:bodyPr/>
          <a:lstStyle/>
          <a:p>
            <a:r>
              <a:rPr lang="en-US" altLang="en-US" smtClean="0"/>
              <a:t>Information Literacy Standards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626411"/>
            <a:ext cx="4277710" cy="4231589"/>
          </a:xfrm>
          <a:prstGeom prst="rect">
            <a:avLst/>
          </a:prstGeom>
        </p:spPr>
      </p:pic>
      <p:sp>
        <p:nvSpPr>
          <p:cNvPr id="3" name="Content Placeholder 2"/>
          <p:cNvSpPr>
            <a:spLocks noGrp="1"/>
          </p:cNvSpPr>
          <p:nvPr>
            <p:ph idx="1"/>
          </p:nvPr>
        </p:nvSpPr>
        <p:spPr>
          <a:xfrm>
            <a:off x="1781503" y="914400"/>
            <a:ext cx="6132787" cy="5801710"/>
          </a:xfrm>
        </p:spPr>
        <p:txBody>
          <a:bodyPr>
            <a:noAutofit/>
          </a:bodyPr>
          <a:lstStyle/>
          <a:p>
            <a:pPr>
              <a:defRPr/>
            </a:pPr>
            <a:r>
              <a:rPr lang="en-US" sz="2025" dirty="0">
                <a:solidFill>
                  <a:schemeClr val="accent4"/>
                </a:solidFill>
              </a:rPr>
              <a:t>American Library Association:</a:t>
            </a:r>
            <a:r>
              <a:rPr lang="en-US" sz="2025" dirty="0">
                <a:solidFill>
                  <a:schemeClr val="accent6"/>
                </a:solidFill>
              </a:rPr>
              <a:t> </a:t>
            </a:r>
            <a:r>
              <a:rPr lang="en-US" sz="2025" dirty="0">
                <a:hlinkClick r:id="rId3"/>
              </a:rPr>
              <a:t>http://www.ala.org/acrl/issues/infolit/standards/steps#structure</a:t>
            </a:r>
            <a:r>
              <a:rPr lang="en-US" sz="2025" dirty="0"/>
              <a:t> </a:t>
            </a:r>
          </a:p>
          <a:p>
            <a:pPr marL="0" indent="0">
              <a:buNone/>
              <a:defRPr/>
            </a:pPr>
            <a:r>
              <a:rPr lang="en-US" sz="2025" dirty="0"/>
              <a:t>The information literate student:</a:t>
            </a:r>
          </a:p>
          <a:p>
            <a:pPr marL="0" indent="0">
              <a:spcAft>
                <a:spcPts val="450"/>
              </a:spcAft>
              <a:buNone/>
              <a:defRPr/>
            </a:pPr>
            <a:r>
              <a:rPr lang="en-US" sz="2025" dirty="0"/>
              <a:t>4. individually or as a member of a group, uses information effectively to accomplish a specific purpose.</a:t>
            </a:r>
          </a:p>
          <a:p>
            <a:pPr marL="0" indent="0">
              <a:spcAft>
                <a:spcPts val="450"/>
              </a:spcAft>
              <a:buNone/>
              <a:defRPr/>
            </a:pPr>
            <a:r>
              <a:rPr lang="en-US" sz="2025" dirty="0"/>
              <a:t>5. understands many of the economic, legal, and social issues surrounding the use of information and accesses and uses information ethically and legally. This standard recognizes that students must be taught the social, economic and political issues surrounding information, specifically the ethical and legal uses of information and its technology.</a:t>
            </a:r>
          </a:p>
        </p:txBody>
      </p:sp>
    </p:spTree>
    <p:extLst>
      <p:ext uri="{BB962C8B-B14F-4D97-AF65-F5344CB8AC3E}">
        <p14:creationId xmlns:p14="http://schemas.microsoft.com/office/powerpoint/2010/main" val="179985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a:xfrm>
            <a:off x="1524000" y="0"/>
            <a:ext cx="9144000" cy="1379538"/>
          </a:xfrm>
        </p:spPr>
        <p:txBody>
          <a:bodyPr>
            <a:normAutofit/>
          </a:bodyPr>
          <a:lstStyle/>
          <a:p>
            <a:pPr>
              <a:defRPr/>
            </a:pPr>
            <a:r>
              <a:rPr lang="en-US" dirty="0" smtClean="0"/>
              <a:t>ISTE (International Society for Technology in Education) Standards</a:t>
            </a:r>
            <a:endParaRPr lang="en-US" dirty="0"/>
          </a:p>
        </p:txBody>
      </p:sp>
      <p:graphicFrame>
        <p:nvGraphicFramePr>
          <p:cNvPr id="4" name="Content Placeholder 3"/>
          <p:cNvGraphicFramePr>
            <a:graphicFrameLocks noGrp="1"/>
          </p:cNvGraphicFramePr>
          <p:nvPr>
            <p:ph idx="1"/>
          </p:nvPr>
        </p:nvGraphicFramePr>
        <p:xfrm>
          <a:off x="1292772" y="1379539"/>
          <a:ext cx="9932276" cy="5349244"/>
        </p:xfrm>
        <a:graphic>
          <a:graphicData uri="http://schemas.openxmlformats.org/drawingml/2006/table">
            <a:tbl>
              <a:tblPr firstRow="1" bandRow="1">
                <a:tableStyleId>{93296810-A885-4BE3-A3E7-6D5BEEA58F35}</a:tableStyleId>
              </a:tblPr>
              <a:tblGrid>
                <a:gridCol w="3341797">
                  <a:extLst>
                    <a:ext uri="{9D8B030D-6E8A-4147-A177-3AD203B41FA5}">
                      <a16:colId xmlns:a16="http://schemas.microsoft.com/office/drawing/2014/main" val="20000"/>
                    </a:ext>
                  </a:extLst>
                </a:gridCol>
                <a:gridCol w="3714257">
                  <a:extLst>
                    <a:ext uri="{9D8B030D-6E8A-4147-A177-3AD203B41FA5}">
                      <a16:colId xmlns:a16="http://schemas.microsoft.com/office/drawing/2014/main" val="20001"/>
                    </a:ext>
                  </a:extLst>
                </a:gridCol>
                <a:gridCol w="2876222">
                  <a:extLst>
                    <a:ext uri="{9D8B030D-6E8A-4147-A177-3AD203B41FA5}">
                      <a16:colId xmlns:a16="http://schemas.microsoft.com/office/drawing/2014/main" val="20002"/>
                    </a:ext>
                  </a:extLst>
                </a:gridCol>
              </a:tblGrid>
              <a:tr h="2173821">
                <a:tc>
                  <a:txBody>
                    <a:bodyPr/>
                    <a:lstStyle/>
                    <a:p>
                      <a:r>
                        <a:rPr lang="en-US" sz="1800" b="1" kern="1200" dirty="0" smtClean="0">
                          <a:solidFill>
                            <a:schemeClr val="lt1"/>
                          </a:solidFill>
                          <a:effectLst/>
                          <a:latin typeface="+mn-lt"/>
                          <a:ea typeface="+mn-ea"/>
                          <a:cs typeface="+mn-cs"/>
                        </a:rPr>
                        <a:t>1. Creativity and Innovation </a:t>
                      </a:r>
                    </a:p>
                    <a:p>
                      <a:r>
                        <a:rPr lang="en-US" sz="1800" b="0" kern="1200" dirty="0" smtClean="0">
                          <a:solidFill>
                            <a:schemeClr val="lt1"/>
                          </a:solidFill>
                          <a:effectLst/>
                          <a:latin typeface="+mn-lt"/>
                          <a:ea typeface="+mn-ea"/>
                          <a:cs typeface="+mn-cs"/>
                        </a:rPr>
                        <a:t>Students demonstrate creative thinking, construct </a:t>
                      </a:r>
                    </a:p>
                    <a:p>
                      <a:r>
                        <a:rPr lang="en-US" sz="1800" b="0" kern="1200" dirty="0" smtClean="0">
                          <a:solidFill>
                            <a:schemeClr val="lt1"/>
                          </a:solidFill>
                          <a:effectLst/>
                          <a:latin typeface="+mn-lt"/>
                          <a:ea typeface="+mn-ea"/>
                          <a:cs typeface="+mn-cs"/>
                        </a:rPr>
                        <a:t>knowledge, and develop innovative products and </a:t>
                      </a:r>
                    </a:p>
                    <a:p>
                      <a:r>
                        <a:rPr lang="en-US" sz="1800" b="0" kern="1200" dirty="0" smtClean="0">
                          <a:solidFill>
                            <a:schemeClr val="lt1"/>
                          </a:solidFill>
                          <a:effectLst/>
                          <a:latin typeface="+mn-lt"/>
                          <a:ea typeface="+mn-ea"/>
                          <a:cs typeface="+mn-cs"/>
                        </a:rPr>
                        <a:t>processes using technology.</a:t>
                      </a:r>
                      <a:endParaRPr lang="en-US" sz="1800" b="0" dirty="0"/>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2. Communication and Collaboration </a:t>
                      </a:r>
                    </a:p>
                    <a:p>
                      <a:r>
                        <a:rPr lang="en-US" sz="1800" b="0" kern="1200" dirty="0" smtClean="0">
                          <a:solidFill>
                            <a:schemeClr val="lt1"/>
                          </a:solidFill>
                          <a:effectLst/>
                          <a:latin typeface="+mn-lt"/>
                          <a:ea typeface="+mn-ea"/>
                          <a:cs typeface="+mn-cs"/>
                        </a:rPr>
                        <a:t>Students use digital media and environments to communicate and work collaboratively, including at a distance, to support individual learning and contribute to the learning of others.</a:t>
                      </a:r>
                    </a:p>
                  </a:txBody>
                  <a:tcPr marL="68585" marR="68585" marT="34291" marB="34291">
                    <a:solidFill>
                      <a:schemeClr val="accent5"/>
                    </a:solidFill>
                  </a:tcPr>
                </a:tc>
                <a:tc>
                  <a:txBody>
                    <a:bodyPr/>
                    <a:lstStyle/>
                    <a:p>
                      <a:r>
                        <a:rPr lang="en-US" sz="1800" b="1" kern="1200" dirty="0" smtClean="0">
                          <a:solidFill>
                            <a:schemeClr val="lt1"/>
                          </a:solidFill>
                          <a:effectLst/>
                          <a:latin typeface="+mn-lt"/>
                          <a:ea typeface="+mn-ea"/>
                          <a:cs typeface="+mn-cs"/>
                        </a:rPr>
                        <a:t>3. Research and Information Fluency</a:t>
                      </a:r>
                    </a:p>
                    <a:p>
                      <a:r>
                        <a:rPr lang="en-US" sz="1800" b="0" kern="1200" dirty="0" smtClean="0">
                          <a:solidFill>
                            <a:schemeClr val="lt1"/>
                          </a:solidFill>
                          <a:effectLst/>
                          <a:latin typeface="+mn-lt"/>
                          <a:ea typeface="+mn-ea"/>
                          <a:cs typeface="+mn-cs"/>
                        </a:rPr>
                        <a:t>Students apply digital tools to gather, evaluate, and use information.</a:t>
                      </a:r>
                    </a:p>
                    <a:p>
                      <a:endParaRPr lang="en-US" sz="1800" b="0" dirty="0"/>
                    </a:p>
                  </a:txBody>
                  <a:tcPr marL="68585" marR="68585" marT="34291" marB="34291">
                    <a:solidFill>
                      <a:schemeClr val="accent5"/>
                    </a:solidFill>
                  </a:tcPr>
                </a:tc>
                <a:extLst>
                  <a:ext uri="{0D108BD9-81ED-4DB2-BD59-A6C34878D82A}">
                    <a16:rowId xmlns:a16="http://schemas.microsoft.com/office/drawing/2014/main" val="10000"/>
                  </a:ext>
                </a:extLst>
              </a:tr>
              <a:tr h="2216819">
                <a:tc>
                  <a:txBody>
                    <a:bodyPr/>
                    <a:lstStyle/>
                    <a:p>
                      <a:r>
                        <a:rPr lang="en-US" sz="1800" b="1" kern="1200" dirty="0" smtClean="0">
                          <a:solidFill>
                            <a:srgbClr val="0070C0"/>
                          </a:solidFill>
                          <a:effectLst/>
                          <a:latin typeface="+mn-lt"/>
                          <a:ea typeface="+mn-ea"/>
                          <a:cs typeface="+mn-cs"/>
                        </a:rPr>
                        <a:t>4. Critical Thinking, Problem Solving, and Decision Making </a:t>
                      </a:r>
                    </a:p>
                    <a:p>
                      <a:r>
                        <a:rPr lang="en-US" sz="1800" b="0" kern="1200" dirty="0" smtClean="0">
                          <a:solidFill>
                            <a:srgbClr val="0070C0"/>
                          </a:solidFill>
                          <a:effectLst/>
                          <a:latin typeface="+mn-lt"/>
                          <a:ea typeface="+mn-ea"/>
                          <a:cs typeface="+mn-cs"/>
                        </a:rPr>
                        <a:t>Students use critical thinking skills to plan and conduct research, manage projects, solve problems, and make informed decisions using appropriate digital tools and resources.</a:t>
                      </a:r>
                      <a:endParaRPr lang="en-US" sz="1800" b="0" dirty="0"/>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5. Digital Citizenship </a:t>
                      </a:r>
                    </a:p>
                    <a:p>
                      <a:r>
                        <a:rPr lang="en-US" sz="1800" b="0" kern="1200" dirty="0" smtClean="0">
                          <a:solidFill>
                            <a:srgbClr val="0070C0"/>
                          </a:solidFill>
                          <a:effectLst/>
                          <a:latin typeface="+mn-lt"/>
                          <a:ea typeface="+mn-ea"/>
                          <a:cs typeface="+mn-cs"/>
                        </a:rPr>
                        <a:t>Students understand human, cultural, and societal issues related to technology and practice legal and </a:t>
                      </a:r>
                    </a:p>
                    <a:p>
                      <a:r>
                        <a:rPr lang="en-US" sz="1800" b="0" kern="1200" dirty="0" smtClean="0">
                          <a:solidFill>
                            <a:srgbClr val="0070C0"/>
                          </a:solidFill>
                          <a:effectLst/>
                          <a:latin typeface="+mn-lt"/>
                          <a:ea typeface="+mn-ea"/>
                          <a:cs typeface="+mn-cs"/>
                        </a:rPr>
                        <a:t>ethical behavior. </a:t>
                      </a:r>
                    </a:p>
                    <a:p>
                      <a:endParaRPr lang="en-US" sz="1800" b="0" kern="1200" dirty="0" smtClean="0">
                        <a:solidFill>
                          <a:schemeClr val="lt1"/>
                        </a:solidFill>
                        <a:effectLst/>
                        <a:latin typeface="+mn-lt"/>
                        <a:ea typeface="+mn-ea"/>
                        <a:cs typeface="+mn-cs"/>
                      </a:endParaRPr>
                    </a:p>
                  </a:txBody>
                  <a:tcPr marL="68585" marR="68585" marT="34291" marB="34291">
                    <a:solidFill>
                      <a:schemeClr val="accent5">
                        <a:lumMod val="20000"/>
                        <a:lumOff val="80000"/>
                      </a:schemeClr>
                    </a:solidFill>
                  </a:tcPr>
                </a:tc>
                <a:tc>
                  <a:txBody>
                    <a:bodyPr/>
                    <a:lstStyle/>
                    <a:p>
                      <a:r>
                        <a:rPr lang="en-US" sz="1800" b="1" kern="1200" dirty="0" smtClean="0">
                          <a:solidFill>
                            <a:srgbClr val="0070C0"/>
                          </a:solidFill>
                          <a:effectLst/>
                          <a:latin typeface="+mn-lt"/>
                          <a:ea typeface="+mn-ea"/>
                          <a:cs typeface="+mn-cs"/>
                        </a:rPr>
                        <a:t>6. Technology Operations and Concepts</a:t>
                      </a:r>
                      <a:r>
                        <a:rPr lang="en-US" sz="1800" b="0" kern="1200" dirty="0" smtClean="0">
                          <a:solidFill>
                            <a:srgbClr val="0070C0"/>
                          </a:solidFill>
                          <a:effectLst/>
                          <a:latin typeface="+mn-lt"/>
                          <a:ea typeface="+mn-ea"/>
                          <a:cs typeface="+mn-cs"/>
                        </a:rPr>
                        <a:t> </a:t>
                      </a:r>
                    </a:p>
                    <a:p>
                      <a:r>
                        <a:rPr lang="en-US" sz="1800" b="0" kern="1200" dirty="0" smtClean="0">
                          <a:solidFill>
                            <a:srgbClr val="0070C0"/>
                          </a:solidFill>
                          <a:effectLst/>
                          <a:latin typeface="+mn-lt"/>
                          <a:ea typeface="+mn-ea"/>
                          <a:cs typeface="+mn-cs"/>
                        </a:rPr>
                        <a:t>Students demonstrate a sound understanding of technology concepts, systems, and operations. </a:t>
                      </a:r>
                    </a:p>
                    <a:p>
                      <a:endParaRPr lang="en-US" sz="1800" b="0" dirty="0"/>
                    </a:p>
                  </a:txBody>
                  <a:tcPr marL="68585" marR="68585" marT="34291" marB="34291">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87057" name="Rectangle 4"/>
          <p:cNvSpPr>
            <a:spLocks noChangeArrowheads="1"/>
          </p:cNvSpPr>
          <p:nvPr/>
        </p:nvSpPr>
        <p:spPr bwMode="auto">
          <a:xfrm rot="10800000" flipV="1">
            <a:off x="4550984" y="6322931"/>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hlinkClick r:id="rId3"/>
              </a:rPr>
              <a:t>http://www.iste.org/docs/pdfs/20-14_ISTE_Standards-S_PDF.pdf</a:t>
            </a:r>
            <a:r>
              <a:rPr lang="en-US" altLang="en-US" sz="1800" dirty="0"/>
              <a:t> </a:t>
            </a:r>
          </a:p>
        </p:txBody>
      </p:sp>
    </p:spTree>
    <p:extLst>
      <p:ext uri="{BB962C8B-B14F-4D97-AF65-F5344CB8AC3E}">
        <p14:creationId xmlns:p14="http://schemas.microsoft.com/office/powerpoint/2010/main" val="1913816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220116" y="121583"/>
            <a:ext cx="6299201" cy="609600"/>
          </a:xfrm>
        </p:spPr>
        <p:txBody>
          <a:bodyPr>
            <a:normAutofit fontScale="90000"/>
          </a:bodyPr>
          <a:lstStyle/>
          <a:p>
            <a:r>
              <a:rPr lang="en-US" altLang="en-US" dirty="0" smtClean="0">
                <a:solidFill>
                  <a:srgbClr val="0070C0"/>
                </a:solidFill>
              </a:rPr>
              <a:t>Best Practices</a:t>
            </a:r>
          </a:p>
        </p:txBody>
      </p:sp>
      <p:pic>
        <p:nvPicPr>
          <p:cNvPr id="88067" name="Content Placeholder 3" descr="image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2380"/>
          <a:stretch>
            <a:fillRect/>
          </a:stretch>
        </p:blipFill>
        <p:spPr>
          <a:xfrm>
            <a:off x="3133563" y="121583"/>
            <a:ext cx="8680065" cy="6655623"/>
          </a:xfrm>
          <a:ln w="19050">
            <a:solidFill>
              <a:schemeClr val="accent1"/>
            </a:solidFill>
          </a:ln>
        </p:spPr>
      </p:pic>
    </p:spTree>
    <p:extLst>
      <p:ext uri="{BB962C8B-B14F-4D97-AF65-F5344CB8AC3E}">
        <p14:creationId xmlns:p14="http://schemas.microsoft.com/office/powerpoint/2010/main" val="331673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Canvas Groups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Assign students to groups</a:t>
            </a:r>
          </a:p>
        </p:txBody>
      </p:sp>
    </p:spTree>
    <p:extLst>
      <p:ext uri="{BB962C8B-B14F-4D97-AF65-F5344CB8AC3E}">
        <p14:creationId xmlns:p14="http://schemas.microsoft.com/office/powerpoint/2010/main" val="274779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What’s next?</a:t>
            </a:r>
          </a:p>
        </p:txBody>
      </p:sp>
      <p:sp>
        <p:nvSpPr>
          <p:cNvPr id="89091" name="Content Placeholder 2"/>
          <p:cNvSpPr>
            <a:spLocks noGrp="1"/>
          </p:cNvSpPr>
          <p:nvPr>
            <p:ph idx="1"/>
          </p:nvPr>
        </p:nvSpPr>
        <p:spPr>
          <a:xfrm>
            <a:off x="2195074" y="1408386"/>
            <a:ext cx="8915400" cy="3777622"/>
          </a:xfrm>
        </p:spPr>
        <p:txBody>
          <a:bodyPr/>
          <a:lstStyle/>
          <a:p>
            <a:r>
              <a:rPr lang="en-US" altLang="en-US" sz="2700" dirty="0"/>
              <a:t>Share something you learned that you can use in your classroom this fall</a:t>
            </a:r>
          </a:p>
          <a:p>
            <a:r>
              <a:rPr lang="en-US" altLang="en-US" sz="2700" dirty="0"/>
              <a:t>Complete online survey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8166" y="2626411"/>
            <a:ext cx="4277710" cy="4231589"/>
          </a:xfrm>
          <a:prstGeom prst="rect">
            <a:avLst/>
          </a:prstGeom>
        </p:spPr>
      </p:pic>
    </p:spTree>
    <p:extLst>
      <p:ext uri="{BB962C8B-B14F-4D97-AF65-F5344CB8AC3E}">
        <p14:creationId xmlns:p14="http://schemas.microsoft.com/office/powerpoint/2010/main" val="81054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Canvas Groups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Assign students to groups</a:t>
            </a:r>
          </a:p>
          <a:p>
            <a:r>
              <a:rPr lang="en-US" sz="2600" dirty="0" smtClean="0"/>
              <a:t>Can be used once or many times</a:t>
            </a:r>
          </a:p>
        </p:txBody>
      </p:sp>
    </p:spTree>
    <p:extLst>
      <p:ext uri="{BB962C8B-B14F-4D97-AF65-F5344CB8AC3E}">
        <p14:creationId xmlns:p14="http://schemas.microsoft.com/office/powerpoint/2010/main" val="385447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Canvas Groups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Assign students to groups</a:t>
            </a:r>
          </a:p>
          <a:p>
            <a:r>
              <a:rPr lang="en-US" sz="2600" dirty="0" smtClean="0"/>
              <a:t>Can be used once or many times</a:t>
            </a:r>
          </a:p>
          <a:p>
            <a:r>
              <a:rPr lang="en-US" sz="2600" dirty="0" smtClean="0"/>
              <a:t>Allows student to work together on a Canvas assignment</a:t>
            </a:r>
          </a:p>
        </p:txBody>
      </p:sp>
    </p:spTree>
    <p:extLst>
      <p:ext uri="{BB962C8B-B14F-4D97-AF65-F5344CB8AC3E}">
        <p14:creationId xmlns:p14="http://schemas.microsoft.com/office/powerpoint/2010/main" val="87514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Canvas Groups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Assign students to groups</a:t>
            </a:r>
          </a:p>
          <a:p>
            <a:r>
              <a:rPr lang="en-US" sz="2600" dirty="0" smtClean="0"/>
              <a:t>Can be used once or many times</a:t>
            </a:r>
          </a:p>
          <a:p>
            <a:r>
              <a:rPr lang="en-US" sz="2600" dirty="0" smtClean="0"/>
              <a:t>Allows student to work together on a Canvas assignment</a:t>
            </a:r>
          </a:p>
          <a:p>
            <a:r>
              <a:rPr lang="en-US" sz="2600" dirty="0" smtClean="0"/>
              <a:t>Students only post assignment once</a:t>
            </a:r>
          </a:p>
        </p:txBody>
      </p:sp>
    </p:spTree>
    <p:extLst>
      <p:ext uri="{BB962C8B-B14F-4D97-AF65-F5344CB8AC3E}">
        <p14:creationId xmlns:p14="http://schemas.microsoft.com/office/powerpoint/2010/main" val="318566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dirty="0" smtClean="0"/>
              <a:t>Canvas Groups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sz="2600" dirty="0" smtClean="0"/>
              <a:t>Assign students to groups</a:t>
            </a:r>
          </a:p>
          <a:p>
            <a:r>
              <a:rPr lang="en-US" sz="2600" dirty="0" smtClean="0"/>
              <a:t>Can be used once or many times</a:t>
            </a:r>
          </a:p>
          <a:p>
            <a:r>
              <a:rPr lang="en-US" sz="2600" dirty="0" smtClean="0"/>
              <a:t>Allows student to work together on a Canvas assignment</a:t>
            </a:r>
          </a:p>
          <a:p>
            <a:r>
              <a:rPr lang="en-US" sz="2600" dirty="0" smtClean="0"/>
              <a:t>Students only post assignment once</a:t>
            </a:r>
          </a:p>
          <a:p>
            <a:r>
              <a:rPr lang="en-US" sz="2600" dirty="0" smtClean="0"/>
              <a:t>Grade is copied for all students</a:t>
            </a:r>
            <a:endParaRPr lang="en-US" sz="2600" dirty="0"/>
          </a:p>
        </p:txBody>
      </p:sp>
    </p:spTree>
    <p:extLst>
      <p:ext uri="{BB962C8B-B14F-4D97-AF65-F5344CB8AC3E}">
        <p14:creationId xmlns:p14="http://schemas.microsoft.com/office/powerpoint/2010/main" val="407651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Collaboration Tools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Links Canvas to Google </a:t>
            </a:r>
            <a:r>
              <a:rPr lang="en-US" altLang="en-US" sz="2800" dirty="0" smtClean="0"/>
              <a:t>Doc</a:t>
            </a:r>
          </a:p>
          <a:p>
            <a:endParaRPr lang="en-US" altLang="en-US" sz="2800" dirty="0"/>
          </a:p>
          <a:p>
            <a:endParaRPr lang="en-US" sz="2600" dirty="0"/>
          </a:p>
        </p:txBody>
      </p:sp>
    </p:spTree>
    <p:extLst>
      <p:ext uri="{BB962C8B-B14F-4D97-AF65-F5344CB8AC3E}">
        <p14:creationId xmlns:p14="http://schemas.microsoft.com/office/powerpoint/2010/main" val="275801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455" l="1887" r="100000"/>
                    </a14:imgEffect>
                  </a14:imgLayer>
                </a14:imgProps>
              </a:ext>
              <a:ext uri="{28A0092B-C50C-407E-A947-70E740481C1C}">
                <a14:useLocalDpi xmlns:a14="http://schemas.microsoft.com/office/drawing/2010/main" val="0"/>
              </a:ext>
            </a:extLst>
          </a:blip>
          <a:stretch>
            <a:fillRect/>
          </a:stretch>
        </p:blipFill>
        <p:spPr>
          <a:xfrm>
            <a:off x="7914290" y="2487835"/>
            <a:ext cx="4277710" cy="4231589"/>
          </a:xfrm>
          <a:prstGeom prst="rect">
            <a:avLst/>
          </a:prstGeom>
        </p:spPr>
      </p:pic>
      <p:sp>
        <p:nvSpPr>
          <p:cNvPr id="2" name="Title 1"/>
          <p:cNvSpPr>
            <a:spLocks noGrp="1"/>
          </p:cNvSpPr>
          <p:nvPr>
            <p:ph type="title"/>
          </p:nvPr>
        </p:nvSpPr>
        <p:spPr/>
        <p:txBody>
          <a:bodyPr/>
          <a:lstStyle/>
          <a:p>
            <a:r>
              <a:rPr lang="en-US" smtClean="0"/>
              <a:t>Collaboration Tools</a:t>
            </a:r>
            <a:endParaRPr lang="en-US" dirty="0"/>
          </a:p>
        </p:txBody>
      </p:sp>
      <p:sp>
        <p:nvSpPr>
          <p:cNvPr id="3" name="Content Placeholder 2"/>
          <p:cNvSpPr>
            <a:spLocks noGrp="1"/>
          </p:cNvSpPr>
          <p:nvPr>
            <p:ph idx="1"/>
          </p:nvPr>
        </p:nvSpPr>
        <p:spPr>
          <a:xfrm>
            <a:off x="2589212" y="1392621"/>
            <a:ext cx="5325078" cy="5102772"/>
          </a:xfrm>
        </p:spPr>
        <p:txBody>
          <a:bodyPr>
            <a:normAutofit/>
          </a:bodyPr>
          <a:lstStyle/>
          <a:p>
            <a:r>
              <a:rPr lang="en-US" altLang="en-US" sz="2800" dirty="0"/>
              <a:t>Links Canvas to Google </a:t>
            </a:r>
            <a:r>
              <a:rPr lang="en-US" altLang="en-US" sz="2800" dirty="0" smtClean="0"/>
              <a:t>Doc</a:t>
            </a:r>
          </a:p>
          <a:p>
            <a:r>
              <a:rPr lang="en-US" altLang="en-US" sz="2800" dirty="0" smtClean="0"/>
              <a:t>Includes all aspects of Google Doc (seeing history, etc.)</a:t>
            </a:r>
            <a:endParaRPr lang="en-US" altLang="en-US" sz="2800" dirty="0"/>
          </a:p>
          <a:p>
            <a:endParaRPr lang="en-US" altLang="en-US" sz="2800" dirty="0"/>
          </a:p>
          <a:p>
            <a:endParaRPr lang="en-US" sz="2600" dirty="0"/>
          </a:p>
        </p:txBody>
      </p:sp>
    </p:spTree>
    <p:extLst>
      <p:ext uri="{BB962C8B-B14F-4D97-AF65-F5344CB8AC3E}">
        <p14:creationId xmlns:p14="http://schemas.microsoft.com/office/powerpoint/2010/main" val="40369891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TotalTime>
  <Words>783</Words>
  <Application>Microsoft Office PowerPoint</Application>
  <PresentationFormat>Widescreen</PresentationFormat>
  <Paragraphs>131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Wingdings 3</vt:lpstr>
      <vt:lpstr>Wisp</vt:lpstr>
      <vt:lpstr>Groups &amp; Collaborative Tools in Canvas</vt:lpstr>
      <vt:lpstr>Introductions</vt:lpstr>
      <vt:lpstr>Canvas Groups</vt:lpstr>
      <vt:lpstr>Canvas Groups</vt:lpstr>
      <vt:lpstr>Canvas Groups</vt:lpstr>
      <vt:lpstr>Canvas Groups</vt:lpstr>
      <vt:lpstr>Canvas Groups</vt:lpstr>
      <vt:lpstr>Collaboration Tools</vt:lpstr>
      <vt:lpstr>Collaboration Tools</vt:lpstr>
      <vt:lpstr>Collaboration Tools</vt:lpstr>
      <vt:lpstr>Collaboration Tools</vt:lpstr>
      <vt:lpstr>Benefits</vt:lpstr>
      <vt:lpstr>Benefits</vt:lpstr>
      <vt:lpstr>Benefits</vt:lpstr>
      <vt:lpstr>Benefits</vt:lpstr>
      <vt:lpstr>Benefits</vt:lpstr>
      <vt:lpstr>Some Uses</vt:lpstr>
      <vt:lpstr>Some Uses</vt:lpstr>
      <vt:lpstr>Some Uses</vt:lpstr>
      <vt:lpstr>Some Uses</vt:lpstr>
      <vt:lpstr>Some Uses</vt:lpstr>
      <vt:lpstr>Some Uses</vt:lpstr>
      <vt:lpstr>Examples</vt:lpstr>
      <vt:lpstr>Play Time</vt:lpstr>
      <vt:lpstr>Share</vt:lpstr>
      <vt:lpstr>Information Literacy Standards</vt:lpstr>
      <vt:lpstr>Information Literacy Standards</vt:lpstr>
      <vt:lpstr>ISTE (International Society for Technology in Education) Standards</vt:lpstr>
      <vt:lpstr>Best Practices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Newsela</dc:title>
  <dc:creator>Dewing, Joy</dc:creator>
  <cp:lastModifiedBy>Dewing, Joy</cp:lastModifiedBy>
  <cp:revision>15</cp:revision>
  <dcterms:created xsi:type="dcterms:W3CDTF">2017-05-31T17:55:50Z</dcterms:created>
  <dcterms:modified xsi:type="dcterms:W3CDTF">2017-06-04T21:52:23Z</dcterms:modified>
</cp:coreProperties>
</file>