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1"/>
  </p:sldMasterIdLst>
  <p:notesMasterIdLst>
    <p:notesMasterId r:id="rId26"/>
  </p:notesMasterIdLst>
  <p:sldIdLst>
    <p:sldId id="256" r:id="rId2"/>
    <p:sldId id="258" r:id="rId3"/>
    <p:sldId id="257" r:id="rId4"/>
    <p:sldId id="265" r:id="rId5"/>
    <p:sldId id="266" r:id="rId6"/>
    <p:sldId id="267" r:id="rId7"/>
    <p:sldId id="268" r:id="rId8"/>
    <p:sldId id="269" r:id="rId9"/>
    <p:sldId id="270" r:id="rId10"/>
    <p:sldId id="272" r:id="rId11"/>
    <p:sldId id="271" r:id="rId12"/>
    <p:sldId id="259" r:id="rId13"/>
    <p:sldId id="262" r:id="rId14"/>
    <p:sldId id="273" r:id="rId15"/>
    <p:sldId id="274" r:id="rId16"/>
    <p:sldId id="280" r:id="rId17"/>
    <p:sldId id="275" r:id="rId18"/>
    <p:sldId id="281" r:id="rId19"/>
    <p:sldId id="276" r:id="rId20"/>
    <p:sldId id="282" r:id="rId21"/>
    <p:sldId id="277" r:id="rId22"/>
    <p:sldId id="283" r:id="rId23"/>
    <p:sldId id="264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FC1F0-1650-420D-98A0-5D0E8EC1B457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715D4-B56E-450C-99E8-F52289461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130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Pass out pig parade lesson plan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715D4-B56E-450C-99E8-F5228946182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850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31" y="1449146"/>
            <a:ext cx="7526338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831" y="5280847"/>
            <a:ext cx="7526338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601A5-922D-CB40-9574-E6BF7431B055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32DE2-414C-3942-B2CA-8EE38827E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272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800600"/>
            <a:ext cx="752633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5367338"/>
            <a:ext cx="752633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601A5-922D-CB40-9574-E6BF7431B055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32DE2-414C-3942-B2CA-8EE38827E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150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85107" y="1338479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573" y="1495525"/>
            <a:ext cx="442038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226" y="4700702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98884" y="1338479"/>
            <a:ext cx="3302316" cy="4075464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601A5-922D-CB40-9574-E6BF7431B055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32DE2-414C-3942-B2CA-8EE38827E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097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3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6" y="2435956"/>
            <a:ext cx="328689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6450" y="2286000"/>
            <a:ext cx="3671888" cy="2300288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601A5-922D-CB40-9574-E6BF7431B055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32DE2-414C-3942-B2CA-8EE38827E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024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601A5-922D-CB40-9574-E6BF7431B055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32DE2-414C-3942-B2CA-8EE38827E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6420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8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AutoShape 4"/>
          <p:cNvSpPr>
            <a:spLocks noChangeAspect="1" noChangeArrowheads="1" noTextEdit="1"/>
          </p:cNvSpPr>
          <p:nvPr/>
        </p:nvSpPr>
        <p:spPr bwMode="auto">
          <a:xfrm>
            <a:off x="5233988" y="0"/>
            <a:ext cx="391001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5" y="586171"/>
            <a:ext cx="1701800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862" y="446089"/>
            <a:ext cx="4947376" cy="5414962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601A5-922D-CB40-9574-E6BF7431B055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32DE2-414C-3942-B2CA-8EE38827E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307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601A5-922D-CB40-9574-E6BF7431B055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32DE2-414C-3942-B2CA-8EE38827E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204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0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2951396"/>
            <a:ext cx="7526337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863" y="5281200"/>
            <a:ext cx="7526337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601A5-922D-CB40-9574-E6BF7431B055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32DE2-414C-3942-B2CA-8EE38827E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203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996" y="2222287"/>
            <a:ext cx="367072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0" y="2222287"/>
            <a:ext cx="3670720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601A5-922D-CB40-9574-E6BF7431B055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32DE2-414C-3942-B2CA-8EE38827E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273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6" y="2174875"/>
            <a:ext cx="367072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996" y="2751137"/>
            <a:ext cx="3687391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2174875"/>
            <a:ext cx="367072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751137"/>
            <a:ext cx="3670720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601A5-922D-CB40-9574-E6BF7431B055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32DE2-414C-3942-B2CA-8EE38827E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988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601A5-922D-CB40-9574-E6BF7431B055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32DE2-414C-3942-B2CA-8EE38827E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15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601A5-922D-CB40-9574-E6BF7431B055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32DE2-414C-3942-B2CA-8EE38827E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073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3" y="446086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46088"/>
            <a:ext cx="2660650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4" y="446087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2260737"/>
            <a:ext cx="2660650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601A5-922D-CB40-9574-E6BF7431B055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32DE2-414C-3942-B2CA-8EE38827E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365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6" y="727521"/>
            <a:ext cx="350154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996" y="2344684"/>
            <a:ext cx="350154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7" y="6041361"/>
            <a:ext cx="732659" cy="365125"/>
          </a:xfrm>
        </p:spPr>
        <p:txBody>
          <a:bodyPr/>
          <a:lstStyle/>
          <a:p>
            <a:fld id="{EBA601A5-922D-CB40-9574-E6BF7431B055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1"/>
            <a:ext cx="247156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7"/>
            <a:ext cx="796616" cy="490599"/>
          </a:xfrm>
        </p:spPr>
        <p:txBody>
          <a:bodyPr/>
          <a:lstStyle/>
          <a:p>
            <a:fld id="{EBB32DE2-414C-3942-B2CA-8EE38827E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158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7" y="2184400"/>
            <a:ext cx="7524003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BA601A5-922D-CB40-9574-E6BF7431B055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EBB32DE2-414C-3942-B2CA-8EE38827E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3212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hyperlink" Target="https://www.google.com/url?sa=i&amp;rct=j&amp;q=&amp;esrc=s&amp;source=images&amp;cd=&amp;cad=rja&amp;uact=8&amp;ved=0ahUKEwjm6PiauMzRAhVq7YMKHQZ4A_AQjRwIBw&amp;url=http://www.clipartpanda.com/categories/student-clip-art-back-to-school&amp;psig=AFQjCNF-UuCBGqvk7U1DUta1qXJirarXhw&amp;ust=1484854495012627" TargetMode="External"/><Relationship Id="rId3" Type="http://schemas.openxmlformats.org/officeDocument/2006/relationships/hyperlink" Target="https://www.google.com/url?sa=i&amp;rct=j&amp;q=&amp;esrc=s&amp;source=images&amp;cd=&amp;cad=rja&amp;uact=8&amp;ved=0ahUKEwjA-MqDs8zRAhVH54MKHfMFBzIQjRwIBw&amp;url=http://www.clipartpanda.com/categories/internet-clipart&amp;psig=AFQjCNGge0CE05F-wKHu1uxGqCtP3OWbuw&amp;ust=1484853105869859" TargetMode="External"/><Relationship Id="rId7" Type="http://schemas.openxmlformats.org/officeDocument/2006/relationships/hyperlink" Target="https://www.google.com/url?sa=i&amp;rct=j&amp;q=&amp;esrc=s&amp;source=images&amp;cd=&amp;cad=rja&amp;uact=8&amp;ved=0ahUKEwipuu-stMzRAhUp9IMKHbSOADwQjRwIBw&amp;url=http://www.clipartkid.com/professional-staff-cliparts/&amp;bvm=bv.144224172,d.amc&amp;psig=AFQjCNFff5n3y-JPhGzHRbHUCSc5p5cjFw&amp;ust=1484853261111837" TargetMode="External"/><Relationship Id="rId12" Type="http://schemas.openxmlformats.org/officeDocument/2006/relationships/image" Target="../media/image19.jpeg"/><Relationship Id="rId2" Type="http://schemas.openxmlformats.org/officeDocument/2006/relationships/image" Target="../media/image14.jpe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hyperlink" Target="https://grammarchicblog.files.wordpress.com/2014/06/children-literature-e1403880122102.jpg" TargetMode="External"/><Relationship Id="rId5" Type="http://schemas.openxmlformats.org/officeDocument/2006/relationships/hyperlink" Target="https://www.google.com/url?sa=i&amp;rct=j&amp;q=&amp;esrc=s&amp;source=images&amp;cd=&amp;cad=rja&amp;uact=8&amp;ved=0ahUKEwjF2aT4s8zRAhWE2YMKHQikC6oQjRwIBw&amp;url=http://clipart-library.com/collaborate-cliparts.html&amp;bvm=bv.144224172,d.amc&amp;psig=AFQjCNFff5n3y-JPhGzHRbHUCSc5p5cjFw&amp;ust=1484853261111837" TargetMode="External"/><Relationship Id="rId15" Type="http://schemas.openxmlformats.org/officeDocument/2006/relationships/hyperlink" Target="https://www.google.com/url?sa=i&amp;rct=j&amp;q=&amp;esrc=s&amp;source=images&amp;cd=&amp;cad=rja&amp;uact=8&amp;ved=0ahUKEwi_6oPJwMzRAhXh44MKHYQeAVUQjRwIBw&amp;url=https://clipartfest.com/categories/view/9e9fdf1fa6b005cfcc2a019a7e3253e4922a1337/construction-tools-clip-art.html&amp;bvm=bv.144224172,d.amc&amp;psig=AFQjCNFNmHTnFh1u9hU3GIou55uKSpUKcQ&amp;ust=1484856744828740" TargetMode="External"/><Relationship Id="rId10" Type="http://schemas.openxmlformats.org/officeDocument/2006/relationships/image" Target="../media/image18.jpeg"/><Relationship Id="rId4" Type="http://schemas.openxmlformats.org/officeDocument/2006/relationships/image" Target="../media/image15.png"/><Relationship Id="rId9" Type="http://schemas.openxmlformats.org/officeDocument/2006/relationships/hyperlink" Target="https://uploads2.wikiart.org/images/vincent-van-gogh/the-starry-night-1889(1).jpg" TargetMode="External"/><Relationship Id="rId1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is Arts Integration?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Wallace School of Integrated Arts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49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Literacy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K.RL.2.1 With support, ask and answer questions about main topics and key details in a text heard or read</a:t>
            </a:r>
          </a:p>
          <a:p>
            <a:r>
              <a:rPr lang="en-US" dirty="0"/>
              <a:t>1.RL.2.1 1 Ask and answer questions about main idea and key details in a text. </a:t>
            </a:r>
          </a:p>
          <a:p>
            <a:r>
              <a:rPr lang="en-US" dirty="0"/>
              <a:t>2.RL.2.1Ask and answer questions (e.g., who was the story about; why did an event happen; where did the story happen) to demonstrate understanding of main idea and key details in a text. </a:t>
            </a:r>
          </a:p>
          <a:p>
            <a:r>
              <a:rPr lang="en-US" dirty="0"/>
              <a:t>3.RL.2.1 Ask and answer questions to demonstrate understanding of a text, referring explicitly to the text as the basis for the answers. </a:t>
            </a:r>
          </a:p>
          <a:p>
            <a:r>
              <a:rPr lang="en-US" dirty="0"/>
              <a:t>4.RL.2.1 Refer to details and examples in a text when explaining what a text says explicitly and when drawing inferences from the text. </a:t>
            </a:r>
          </a:p>
          <a:p>
            <a:r>
              <a:rPr lang="en-US" dirty="0"/>
              <a:t>5.RL.2.1 Quote accurately from a text when explaining what a text says explicitly and when drawing inferences from the text.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987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Drama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*.</a:t>
            </a:r>
            <a:r>
              <a:rPr lang="en-US" sz="2400" dirty="0"/>
              <a:t>3.2 Identify and describe the character, plot, and setting in classroom dramatizations and/or formal </a:t>
            </a:r>
            <a:r>
              <a:rPr lang="en-US" sz="2400" dirty="0" smtClean="0"/>
              <a:t>productions</a:t>
            </a:r>
          </a:p>
          <a:p>
            <a:r>
              <a:rPr lang="en-US" sz="2400" dirty="0" smtClean="0"/>
              <a:t>*.</a:t>
            </a:r>
            <a:r>
              <a:rPr lang="en-US" sz="2400" dirty="0"/>
              <a:t>4.2 Speculate on the meaning of a </a:t>
            </a:r>
            <a:r>
              <a:rPr lang="en-US" sz="2400" dirty="0" smtClean="0"/>
              <a:t>performance</a:t>
            </a:r>
          </a:p>
          <a:p>
            <a:pPr lvl="1"/>
            <a:r>
              <a:rPr lang="en-US" sz="2400" dirty="0" smtClean="0"/>
              <a:t>Standards are the same across grade levels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56842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Art 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Visual Art</a:t>
            </a:r>
          </a:p>
          <a:p>
            <a:r>
              <a:rPr lang="en-US" sz="2800" dirty="0" smtClean="0"/>
              <a:t>Drama</a:t>
            </a:r>
          </a:p>
          <a:p>
            <a:r>
              <a:rPr lang="en-US" sz="2800" dirty="0" smtClean="0"/>
              <a:t>Music</a:t>
            </a:r>
          </a:p>
          <a:p>
            <a:r>
              <a:rPr lang="en-US" sz="2800" dirty="0" smtClean="0"/>
              <a:t>Dance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69481" y="2724804"/>
            <a:ext cx="4020130" cy="301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09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Arts Integration?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42" y="2169563"/>
            <a:ext cx="2200331" cy="29274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673" y="2169563"/>
            <a:ext cx="2192767" cy="29260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148" y="2172393"/>
            <a:ext cx="2194560" cy="29260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1342" y="5137842"/>
            <a:ext cx="22003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It is a unique tool for building understanding and assessment.</a:t>
            </a:r>
            <a:endParaRPr lang="en-US" dirty="0"/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469468" y="5137842"/>
            <a:ext cx="22050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It is easily differentiated to allow all students to feel successful.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376148" y="5137842"/>
            <a:ext cx="2194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It helps students build teamwork skills.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363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AI Fit in Kokomo?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We use the same curriculum maps, guides, and textbooks</a:t>
            </a:r>
          </a:p>
          <a:p>
            <a:r>
              <a:rPr lang="en-US" sz="2400" dirty="0" smtClean="0"/>
              <a:t>We infuse art into the district initiatives</a:t>
            </a:r>
          </a:p>
        </p:txBody>
      </p:sp>
    </p:spTree>
    <p:extLst>
      <p:ext uri="{BB962C8B-B14F-4D97-AF65-F5344CB8AC3E}">
        <p14:creationId xmlns:p14="http://schemas.microsoft.com/office/powerpoint/2010/main" val="3759506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805906"/>
            <a:ext cx="9144000" cy="1246188"/>
          </a:xfrm>
        </p:spPr>
        <p:txBody>
          <a:bodyPr/>
          <a:lstStyle/>
          <a:p>
            <a:pPr algn="ctr"/>
            <a:r>
              <a:rPr lang="en-US" sz="8800" dirty="0" smtClean="0"/>
              <a:t>Break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19531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6946" y="1997839"/>
            <a:ext cx="65301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Songwriting with Synonyms and Antonyms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663400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Extensions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Synonyms, antonyms</a:t>
            </a:r>
          </a:p>
          <a:p>
            <a:r>
              <a:rPr lang="en-US" sz="2400" dirty="0" smtClean="0"/>
              <a:t>Skip counting</a:t>
            </a:r>
          </a:p>
          <a:p>
            <a:r>
              <a:rPr lang="en-US" sz="2400" dirty="0" smtClean="0"/>
              <a:t>Math facts</a:t>
            </a:r>
          </a:p>
          <a:p>
            <a:r>
              <a:rPr lang="en-US" sz="2400" dirty="0" smtClean="0"/>
              <a:t>Parts of speech</a:t>
            </a:r>
          </a:p>
          <a:p>
            <a:r>
              <a:rPr lang="en-US" sz="2400" dirty="0" smtClean="0"/>
              <a:t>Other Ideas?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77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44437" y="2459504"/>
            <a:ext cx="46551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Character Interviews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74246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Extensions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6" y="2333123"/>
            <a:ext cx="7524003" cy="3947604"/>
          </a:xfrm>
        </p:spPr>
        <p:txBody>
          <a:bodyPr/>
          <a:lstStyle/>
          <a:p>
            <a:r>
              <a:rPr lang="en-US" sz="2400" dirty="0" smtClean="0"/>
              <a:t>Biographies</a:t>
            </a:r>
          </a:p>
          <a:p>
            <a:r>
              <a:rPr lang="en-US" sz="2400" dirty="0" smtClean="0"/>
              <a:t>Inferences</a:t>
            </a:r>
          </a:p>
          <a:p>
            <a:r>
              <a:rPr lang="en-US" sz="2400" dirty="0" smtClean="0"/>
              <a:t>Making Connections</a:t>
            </a:r>
          </a:p>
          <a:p>
            <a:r>
              <a:rPr lang="en-US" sz="2400" dirty="0" smtClean="0"/>
              <a:t>Main Idea</a:t>
            </a:r>
          </a:p>
          <a:p>
            <a:r>
              <a:rPr lang="en-US" sz="2400" dirty="0" smtClean="0"/>
              <a:t>Historical Events</a:t>
            </a:r>
          </a:p>
          <a:p>
            <a:r>
              <a:rPr lang="en-US" sz="2400" dirty="0" smtClean="0"/>
              <a:t>Number Characteristics</a:t>
            </a:r>
          </a:p>
          <a:p>
            <a:r>
              <a:rPr lang="en-US" sz="2400" dirty="0" smtClean="0"/>
              <a:t>Other Ideas?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1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Kennedy Center</a:t>
            </a:r>
            <a:endParaRPr lang="en-US" dirty="0"/>
          </a:p>
        </p:txBody>
      </p:sp>
      <p:pic>
        <p:nvPicPr>
          <p:cNvPr id="1030" name="Picture 6" descr="Image result for kennedy cen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333" y="4280333"/>
            <a:ext cx="5155334" cy="257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074505"/>
            <a:ext cx="7524003" cy="2922368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The Kennedy Center for the Performing Arts hosts a national arts integration conference each year.  </a:t>
            </a:r>
          </a:p>
          <a:p>
            <a:r>
              <a:rPr lang="en-US" sz="2400" dirty="0" smtClean="0"/>
              <a:t>Wallace staff has attended every year for the last 5 years</a:t>
            </a:r>
          </a:p>
          <a:p>
            <a:r>
              <a:rPr lang="en-US" sz="2400" dirty="0" smtClean="0"/>
              <a:t>We have adopted their arts integration definition in our school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2712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09964" y="2921169"/>
            <a:ext cx="67240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Mondrian Math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7471045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Extensions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6" y="2453196"/>
            <a:ext cx="7524003" cy="3636510"/>
          </a:xfrm>
        </p:spPr>
        <p:txBody>
          <a:bodyPr/>
          <a:lstStyle/>
          <a:p>
            <a:r>
              <a:rPr lang="en-US" sz="2400" dirty="0" smtClean="0"/>
              <a:t>Patterns</a:t>
            </a:r>
          </a:p>
          <a:p>
            <a:r>
              <a:rPr lang="en-US" sz="2400" dirty="0" smtClean="0"/>
              <a:t>Conversions</a:t>
            </a:r>
          </a:p>
          <a:p>
            <a:r>
              <a:rPr lang="en-US" sz="2400" dirty="0" smtClean="0"/>
              <a:t>Measurement</a:t>
            </a:r>
          </a:p>
          <a:p>
            <a:r>
              <a:rPr lang="en-US" sz="2400" dirty="0" smtClean="0"/>
              <a:t>Shape Recognition</a:t>
            </a:r>
          </a:p>
          <a:p>
            <a:r>
              <a:rPr lang="en-US" sz="2400" dirty="0" smtClean="0"/>
              <a:t>Area and Perimeter</a:t>
            </a:r>
          </a:p>
          <a:p>
            <a:r>
              <a:rPr lang="en-US" sz="2400" dirty="0" smtClean="0"/>
              <a:t>Other Ideas?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91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805906"/>
            <a:ext cx="9144000" cy="1246188"/>
          </a:xfrm>
        </p:spPr>
        <p:txBody>
          <a:bodyPr/>
          <a:lstStyle/>
          <a:p>
            <a:pPr algn="ctr"/>
            <a:r>
              <a:rPr lang="en-US" sz="8800" dirty="0" smtClean="0"/>
              <a:t>Lunch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392929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77407" y="175415"/>
            <a:ext cx="9041361" cy="6622473"/>
            <a:chOff x="0" y="0"/>
            <a:chExt cx="9603740" cy="6859905"/>
          </a:xfrm>
        </p:grpSpPr>
        <p:sp>
          <p:nvSpPr>
            <p:cNvPr id="33" name="Text Box 1"/>
            <p:cNvSpPr txBox="1"/>
            <p:nvPr/>
          </p:nvSpPr>
          <p:spPr>
            <a:xfrm>
              <a:off x="2727960" y="3139440"/>
              <a:ext cx="3972560" cy="97917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600" dirty="0">
                  <a:solidFill>
                    <a:schemeClr val="bg1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Arts Integration Lesson Inspiration Points</a:t>
              </a:r>
              <a:endParaRPr lang="en-US" sz="1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 Box 3"/>
            <p:cNvSpPr txBox="1"/>
            <p:nvPr/>
          </p:nvSpPr>
          <p:spPr>
            <a:xfrm>
              <a:off x="22860" y="1905000"/>
              <a:ext cx="1905000" cy="620486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solidFill>
                    <a:schemeClr val="bg1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State Standard</a:t>
              </a:r>
              <a:endParaRPr lang="en-US" sz="105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>
                  <a:solidFill>
                    <a:schemeClr val="bg1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(Academic or Art)</a:t>
              </a:r>
              <a:endParaRPr lang="en-US" sz="105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35" name="Picture 34" descr="indiana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" y="0"/>
              <a:ext cx="1196975" cy="16656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" name="Text Box 7"/>
            <p:cNvSpPr txBox="1"/>
            <p:nvPr/>
          </p:nvSpPr>
          <p:spPr>
            <a:xfrm>
              <a:off x="2103120" y="1714500"/>
              <a:ext cx="2383972" cy="114300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solidFill>
                    <a:schemeClr val="bg1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Internet Resources</a:t>
              </a:r>
              <a:endParaRPr lang="en-US" sz="105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>
                  <a:solidFill>
                    <a:schemeClr val="bg1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(Pinterest, teacher blogs, arts organization websites, YouTube, arts integration websites. websites for and by artists)</a:t>
              </a:r>
              <a:endParaRPr lang="en-US" sz="105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37" name="Picture 36" descr="Image result for internet clipart">
              <a:hlinkClick r:id="rId3" tgtFrame="&quot;_blank&quot;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7440" y="7620"/>
              <a:ext cx="1677670" cy="15563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" name="Text Box 9"/>
            <p:cNvSpPr txBox="1"/>
            <p:nvPr/>
          </p:nvSpPr>
          <p:spPr>
            <a:xfrm>
              <a:off x="1920240" y="6126480"/>
              <a:ext cx="2286000" cy="71818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solidFill>
                    <a:schemeClr val="bg1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Professional Development </a:t>
              </a:r>
              <a:endParaRPr lang="en-US" sz="105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39" name="Picture 38" descr="Image result for professional development clipart">
              <a:hlinkClick r:id="rId5" tgtFrame="&quot;_blank&quot;"/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" y="2750820"/>
              <a:ext cx="1403985" cy="14039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" name="Picture 39" descr="Image result for professional development clipart">
              <a:hlinkClick r:id="rId7" tgtFrame="&quot;_blank&quot;"/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3620" y="4724400"/>
              <a:ext cx="1783715" cy="13385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" name="Text Box 12"/>
            <p:cNvSpPr txBox="1"/>
            <p:nvPr/>
          </p:nvSpPr>
          <p:spPr>
            <a:xfrm>
              <a:off x="0" y="4229100"/>
              <a:ext cx="2329180" cy="92519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solidFill>
                    <a:schemeClr val="bg1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Collaboration with Colleagues/School Arts Specialist</a:t>
              </a:r>
              <a:endParaRPr lang="en-US" sz="105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 Box 13"/>
            <p:cNvSpPr txBox="1"/>
            <p:nvPr/>
          </p:nvSpPr>
          <p:spPr>
            <a:xfrm>
              <a:off x="7086600" y="4747260"/>
              <a:ext cx="2286000" cy="67437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solidFill>
                    <a:schemeClr val="bg1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Art Form, Work of Art, or Artist</a:t>
              </a:r>
              <a:endParaRPr lang="en-US" sz="105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 descr="The Starry Night, 1889 - Vincent van Gogh">
              <a:hlinkClick r:id="rId9" tooltip="&quot;The Starry Night, 1889 - Vincent van Gogh&quot;"/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3116580"/>
              <a:ext cx="2281555" cy="1425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" name="Picture 43" descr="Children Literature">
              <a:hlinkClick r:id="rId11"/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0580" y="68580"/>
              <a:ext cx="2536190" cy="15328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" name="Text Box 17"/>
            <p:cNvSpPr txBox="1"/>
            <p:nvPr/>
          </p:nvSpPr>
          <p:spPr>
            <a:xfrm>
              <a:off x="4640580" y="1699260"/>
              <a:ext cx="2438400" cy="45720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solidFill>
                    <a:schemeClr val="bg1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Children’s Literature</a:t>
              </a:r>
              <a:endParaRPr lang="en-US" sz="105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Text Box 18"/>
            <p:cNvSpPr txBox="1"/>
            <p:nvPr/>
          </p:nvSpPr>
          <p:spPr>
            <a:xfrm>
              <a:off x="7696200" y="2080260"/>
              <a:ext cx="1676400" cy="42418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solidFill>
                    <a:schemeClr val="bg1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Students</a:t>
              </a:r>
              <a:endParaRPr lang="en-US" sz="105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Text Box 19"/>
            <p:cNvSpPr txBox="1"/>
            <p:nvPr/>
          </p:nvSpPr>
          <p:spPr>
            <a:xfrm>
              <a:off x="4488180" y="6065520"/>
              <a:ext cx="2960370" cy="79438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solidFill>
                    <a:schemeClr val="bg1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Artistic Skills Already Built</a:t>
              </a:r>
              <a:endParaRPr lang="en-US" sz="105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>
                  <a:solidFill>
                    <a:schemeClr val="bg1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(developmental-students already know how to use Tableau)</a:t>
              </a:r>
              <a:endParaRPr lang="en-US" sz="105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48" name="Picture 47" descr="Image result for student clipart">
              <a:hlinkClick r:id="rId13" tgtFrame="&quot;_blank&quot;"/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62" t="35566"/>
            <a:stretch/>
          </p:blipFill>
          <p:spPr bwMode="auto">
            <a:xfrm>
              <a:off x="7490460" y="937260"/>
              <a:ext cx="2113280" cy="8813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9" name="Picture 48" descr="Image result for tools clipart">
              <a:hlinkClick r:id="rId15" tgtFrame="&quot;_blank&quot;"/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8260" y="4389120"/>
              <a:ext cx="1541780" cy="159766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50" name="Straight Connector 49"/>
            <p:cNvCxnSpPr/>
            <p:nvPr/>
          </p:nvCxnSpPr>
          <p:spPr>
            <a:xfrm flipV="1">
              <a:off x="5669280" y="2346960"/>
              <a:ext cx="234779" cy="7908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V="1">
              <a:off x="6697980" y="2567940"/>
              <a:ext cx="933073" cy="5684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6697980" y="3619500"/>
              <a:ext cx="327591" cy="247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6027420" y="4114800"/>
              <a:ext cx="24714" cy="4418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3284220" y="4145280"/>
              <a:ext cx="0" cy="4989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2369820" y="3794760"/>
              <a:ext cx="370703" cy="3242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 flipV="1">
              <a:off x="1676400" y="2659380"/>
              <a:ext cx="1050324" cy="6425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 flipV="1">
              <a:off x="3939540" y="2903220"/>
              <a:ext cx="172995" cy="2342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9424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York Inspiration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1" b="46532"/>
          <a:stretch/>
        </p:blipFill>
        <p:spPr>
          <a:xfrm>
            <a:off x="182888" y="4262709"/>
            <a:ext cx="3334406" cy="17364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26"/>
          <a:stretch/>
        </p:blipFill>
        <p:spPr>
          <a:xfrm>
            <a:off x="130177" y="1953843"/>
            <a:ext cx="3439827" cy="20941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13"/>
          <a:stretch/>
        </p:blipFill>
        <p:spPr>
          <a:xfrm>
            <a:off x="3778550" y="3592117"/>
            <a:ext cx="2811895" cy="30776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0" r="4568" b="10094"/>
          <a:stretch/>
        </p:blipFill>
        <p:spPr>
          <a:xfrm rot="5400000">
            <a:off x="4293765" y="1460206"/>
            <a:ext cx="1781464" cy="20347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09736" y="2921387"/>
            <a:ext cx="3004389" cy="225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6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200" y="0"/>
            <a:ext cx="5429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09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to Teaching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Arts integration is not an activity thrown in here and there</a:t>
            </a:r>
          </a:p>
          <a:p>
            <a:r>
              <a:rPr lang="en-US" sz="2400" dirty="0" smtClean="0"/>
              <a:t>It is a daily practice</a:t>
            </a:r>
          </a:p>
          <a:p>
            <a:r>
              <a:rPr lang="en-US" sz="2400" dirty="0" smtClean="0"/>
              <a:t>Students use tableau for all subjects multiple times throughout the year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77094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 and Demonstrate Understanding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Students show </a:t>
            </a:r>
            <a:r>
              <a:rPr lang="en-US" sz="2400" dirty="0" smtClean="0"/>
              <a:t>that they </a:t>
            </a:r>
            <a:r>
              <a:rPr lang="en-US" sz="2400" dirty="0" smtClean="0"/>
              <a:t>understand what a detail is and what details are in the book</a:t>
            </a:r>
          </a:p>
          <a:p>
            <a:r>
              <a:rPr lang="en-US" sz="2400" dirty="0" smtClean="0"/>
              <a:t>Can be used as formative or summative assessment</a:t>
            </a:r>
          </a:p>
          <a:p>
            <a:r>
              <a:rPr lang="en-US" sz="2400" dirty="0" smtClean="0"/>
              <a:t>Can be paired with a written, oral, or visual piece</a:t>
            </a:r>
          </a:p>
          <a:p>
            <a:r>
              <a:rPr lang="en-US" sz="2400" dirty="0" smtClean="0"/>
              <a:t>Pushes students to not only have knowledge but apply it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3906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Through an Art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93654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Drama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51343" y="3158834"/>
            <a:ext cx="2894515" cy="28945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17812" y="3158835"/>
            <a:ext cx="2894515" cy="289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09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Creative Process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0" y="3706091"/>
            <a:ext cx="4064000" cy="304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1592331"/>
          </a:xfrm>
        </p:spPr>
        <p:txBody>
          <a:bodyPr>
            <a:noAutofit/>
          </a:bodyPr>
          <a:lstStyle/>
          <a:p>
            <a:r>
              <a:rPr lang="en-US" sz="2400" dirty="0" smtClean="0"/>
              <a:t>Students plan and create their work on their own with minimal input from the teacher</a:t>
            </a:r>
          </a:p>
          <a:p>
            <a:r>
              <a:rPr lang="en-US" sz="2400" dirty="0" smtClean="0"/>
              <a:t>If it is copying teacher work it is not arts integration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7322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Connects an Art Form and Subject Area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154545" y="1801091"/>
            <a:ext cx="6480445" cy="4543138"/>
            <a:chOff x="2053417" y="350521"/>
            <a:chExt cx="8071805" cy="6156959"/>
          </a:xfrm>
        </p:grpSpPr>
        <p:sp>
          <p:nvSpPr>
            <p:cNvPr id="5" name="Oval 4"/>
            <p:cNvSpPr/>
            <p:nvPr/>
          </p:nvSpPr>
          <p:spPr>
            <a:xfrm>
              <a:off x="2053417" y="350521"/>
              <a:ext cx="3132183" cy="3037158"/>
            </a:xfrm>
            <a:prstGeom prst="ellipse">
              <a:avLst/>
            </a:prstGeom>
            <a:solidFill>
              <a:sysClr val="window" lastClr="FFFFFF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533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33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6993039" y="350521"/>
              <a:ext cx="3132183" cy="3037158"/>
            </a:xfrm>
            <a:prstGeom prst="ellipse">
              <a:avLst/>
            </a:prstGeom>
            <a:solidFill>
              <a:sysClr val="window" lastClr="FFFFFF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533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33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4529908" y="3470322"/>
              <a:ext cx="3132183" cy="3037158"/>
            </a:xfrm>
            <a:prstGeom prst="ellipse">
              <a:avLst/>
            </a:prstGeom>
            <a:solidFill>
              <a:sysClr val="window" lastClr="FFFFFF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533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33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pic>
          <p:nvPicPr>
            <p:cNvPr id="8" name="Picture 7" descr="C:\Users\jmiller\Desktop\content.jpg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8" t="4196" r="4692" b="6292"/>
            <a:stretch/>
          </p:blipFill>
          <p:spPr bwMode="auto">
            <a:xfrm>
              <a:off x="7019763" y="436652"/>
              <a:ext cx="3078737" cy="2864897"/>
            </a:xfrm>
            <a:prstGeom prst="ellipse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Picture 2" descr="Image result for dance drama clip ar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0781" y="840878"/>
              <a:ext cx="2137457" cy="2072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Straight Connector 9"/>
            <p:cNvCxnSpPr/>
            <p:nvPr/>
          </p:nvCxnSpPr>
          <p:spPr>
            <a:xfrm flipH="1">
              <a:off x="7201443" y="3232847"/>
              <a:ext cx="666327" cy="676973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>
            <a:xfrm>
              <a:off x="4402424" y="3222400"/>
              <a:ext cx="571626" cy="7299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60" t="22064" r="15936"/>
            <a:stretch/>
          </p:blipFill>
          <p:spPr>
            <a:xfrm rot="5400000">
              <a:off x="4637835" y="3486353"/>
              <a:ext cx="2916327" cy="3005096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66780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Meets Evolving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Students are growing in their understanding of main idea and details and their understanding of drama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848874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390</TotalTime>
  <Words>569</Words>
  <Application>Microsoft Office PowerPoint</Application>
  <PresentationFormat>On-screen Show (4:3)</PresentationFormat>
  <Paragraphs>95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Calibri</vt:lpstr>
      <vt:lpstr>Century Gothic</vt:lpstr>
      <vt:lpstr>Times New Roman</vt:lpstr>
      <vt:lpstr>Trebuchet MS</vt:lpstr>
      <vt:lpstr>Wingdings 2</vt:lpstr>
      <vt:lpstr>Quotable</vt:lpstr>
      <vt:lpstr>What is Arts Integration? </vt:lpstr>
      <vt:lpstr>Kennedy Center</vt:lpstr>
      <vt:lpstr>PowerPoint Presentation</vt:lpstr>
      <vt:lpstr>Approach to Teaching</vt:lpstr>
      <vt:lpstr>Construct and Demonstrate Understanding</vt:lpstr>
      <vt:lpstr>Through an Art Form</vt:lpstr>
      <vt:lpstr>Creative Process</vt:lpstr>
      <vt:lpstr>Connects an Art Form and Subject Area</vt:lpstr>
      <vt:lpstr>Meets Evolving Objectives</vt:lpstr>
      <vt:lpstr>Literacy Standards</vt:lpstr>
      <vt:lpstr>Drama Standards</vt:lpstr>
      <vt:lpstr>Types of Art Forms</vt:lpstr>
      <vt:lpstr>Why Arts Integration?</vt:lpstr>
      <vt:lpstr>How Does AI Fit in Kokomo?</vt:lpstr>
      <vt:lpstr>Break</vt:lpstr>
      <vt:lpstr>PowerPoint Presentation</vt:lpstr>
      <vt:lpstr>Lesson Extensions</vt:lpstr>
      <vt:lpstr>PowerPoint Presentation</vt:lpstr>
      <vt:lpstr>Lesson Extensions</vt:lpstr>
      <vt:lpstr>PowerPoint Presentation</vt:lpstr>
      <vt:lpstr>Lesson Extensions</vt:lpstr>
      <vt:lpstr>Lunch</vt:lpstr>
      <vt:lpstr>PowerPoint Presentation</vt:lpstr>
      <vt:lpstr>New York Inspiration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Arts Integration?</dc:title>
  <dc:creator>Allison Keller</dc:creator>
  <cp:lastModifiedBy>Keller, Allison</cp:lastModifiedBy>
  <cp:revision>26</cp:revision>
  <dcterms:created xsi:type="dcterms:W3CDTF">2017-01-06T01:07:33Z</dcterms:created>
  <dcterms:modified xsi:type="dcterms:W3CDTF">2017-06-06T19:12:09Z</dcterms:modified>
</cp:coreProperties>
</file>