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6" r:id="rId4"/>
    <p:sldId id="267" r:id="rId5"/>
    <p:sldId id="268" r:id="rId6"/>
    <p:sldId id="271" r:id="rId7"/>
    <p:sldId id="272" r:id="rId8"/>
    <p:sldId id="273" r:id="rId9"/>
    <p:sldId id="269" r:id="rId10"/>
    <p:sldId id="274" r:id="rId11"/>
    <p:sldId id="275" r:id="rId12"/>
    <p:sldId id="270" r:id="rId13"/>
    <p:sldId id="279" r:id="rId14"/>
    <p:sldId id="287" r:id="rId15"/>
    <p:sldId id="288" r:id="rId16"/>
    <p:sldId id="289" r:id="rId17"/>
    <p:sldId id="290" r:id="rId18"/>
    <p:sldId id="291" r:id="rId19"/>
    <p:sldId id="292" r:id="rId20"/>
    <p:sldId id="276" r:id="rId21"/>
    <p:sldId id="277" r:id="rId22"/>
    <p:sldId id="278" r:id="rId23"/>
    <p:sldId id="281" r:id="rId24"/>
    <p:sldId id="282" r:id="rId25"/>
    <p:sldId id="283" r:id="rId26"/>
    <p:sldId id="284" r:id="rId27"/>
    <p:sldId id="285" r:id="rId28"/>
    <p:sldId id="280" r:id="rId29"/>
    <p:sldId id="286" r:id="rId30"/>
    <p:sldId id="265" r:id="rId31"/>
    <p:sldId id="261" r:id="rId32"/>
    <p:sldId id="262" r:id="rId33"/>
    <p:sldId id="263" r:id="rId34"/>
    <p:sldId id="264"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6/5/2017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ctl.byu.edu/tip/final-exam-experience#oral" TargetMode="Externa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econdarymissrudolph.blogspot.com/2012/05/end-of-year-projects.html" TargetMode="Externa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staffweb.psdschools.org/lrice/US%20Literature/Calendars%20and%20activities/Spring%2010/FINAL%20PROJECT%20GUIDELINES%2010.doc" TargetMode="Externa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teachhub.com/40-alternative-assessments-learning" TargetMode="Externa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poststar.com/news/local/something-different-final-exams-replaced-by-projects-at-area-middle/article_020ab040-d85f-11e2-ade3-0019bb2963f4.html" TargetMode="Externa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www.ldonline.org/article/36315/" TargetMode="External"/><Relationship Id="rId4" Type="http://schemas.openxmlformats.org/officeDocument/2006/relationships/hyperlink" Target="https://www.youtube.com/watch?v=HqeteigOeVk" TargetMode="Externa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somewheretoshare.com/2014/04/23/alternatives-to-the-traditional-final-exam-no-matter-what-you-teach/" TargetMode="Externa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cmu.edu/teaching/assessment/examples/courselevel-bycollege/hss/tools/jeria.pdf" TargetMode="Externa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tinyurl.com/KSCsummer201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ala.org/acrl/issues/infolit/standards/steps#structur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ala.org/acrl/issues/infolit/standards/steps#structur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ste.org/docs/pdfs/20-14_ISTE_Standards-S_PDF.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6431914" y="1087821"/>
            <a:ext cx="5514324" cy="5454870"/>
          </a:xfrm>
          <a:prstGeom prst="rect">
            <a:avLst/>
          </a:prstGeom>
        </p:spPr>
      </p:pic>
      <p:sp>
        <p:nvSpPr>
          <p:cNvPr id="2" name="Title 1"/>
          <p:cNvSpPr>
            <a:spLocks noGrp="1"/>
          </p:cNvSpPr>
          <p:nvPr>
            <p:ph type="ctrTitle"/>
          </p:nvPr>
        </p:nvSpPr>
        <p:spPr/>
        <p:txBody>
          <a:bodyPr/>
          <a:lstStyle/>
          <a:p>
            <a:r>
              <a:rPr lang="en-US" dirty="0" smtClean="0"/>
              <a:t>Final </a:t>
            </a:r>
            <a:r>
              <a:rPr lang="en-US" smtClean="0"/>
              <a:t>Exam Projects</a:t>
            </a:r>
            <a:endParaRPr lang="en-US" dirty="0"/>
          </a:p>
        </p:txBody>
      </p:sp>
      <p:sp>
        <p:nvSpPr>
          <p:cNvPr id="3" name="Subtitle 2"/>
          <p:cNvSpPr>
            <a:spLocks noGrp="1"/>
          </p:cNvSpPr>
          <p:nvPr>
            <p:ph type="subTitle" idx="1"/>
          </p:nvPr>
        </p:nvSpPr>
        <p:spPr/>
        <p:txBody>
          <a:bodyPr>
            <a:noAutofit/>
          </a:bodyPr>
          <a:lstStyle/>
          <a:p>
            <a:r>
              <a:rPr lang="en-US" sz="3000" b="1" dirty="0" smtClean="0"/>
              <a:t>Joy Dewing </a:t>
            </a:r>
          </a:p>
          <a:p>
            <a:r>
              <a:rPr lang="en-US" sz="3000" b="1" dirty="0" smtClean="0"/>
              <a:t>Summer 2017</a:t>
            </a:r>
            <a:endParaRPr lang="en-US" sz="3000" b="1" dirty="0"/>
          </a:p>
        </p:txBody>
      </p:sp>
    </p:spTree>
    <p:extLst>
      <p:ext uri="{BB962C8B-B14F-4D97-AF65-F5344CB8AC3E}">
        <p14:creationId xmlns:p14="http://schemas.microsoft.com/office/powerpoint/2010/main" val="1838370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 of Project- Based Finals</a:t>
            </a:r>
            <a:endParaRPr lang="en-US" dirty="0"/>
          </a:p>
        </p:txBody>
      </p:sp>
      <p:sp>
        <p:nvSpPr>
          <p:cNvPr id="3" name="Content Placeholder 2"/>
          <p:cNvSpPr>
            <a:spLocks noGrp="1"/>
          </p:cNvSpPr>
          <p:nvPr>
            <p:ph idx="1"/>
          </p:nvPr>
        </p:nvSpPr>
        <p:spPr>
          <a:xfrm>
            <a:off x="2589211" y="1392620"/>
            <a:ext cx="5214719" cy="5326804"/>
          </a:xfrm>
        </p:spPr>
        <p:txBody>
          <a:bodyPr>
            <a:normAutofit/>
          </a:bodyPr>
          <a:lstStyle/>
          <a:p>
            <a:pPr lvl="0"/>
            <a:r>
              <a:rPr lang="en-US" sz="2600" dirty="0" smtClean="0"/>
              <a:t>They’re </a:t>
            </a:r>
            <a:r>
              <a:rPr lang="en-US" sz="2600" dirty="0"/>
              <a:t>more interesting for you</a:t>
            </a:r>
          </a:p>
          <a:p>
            <a:pPr lvl="0"/>
            <a:r>
              <a:rPr lang="en-US" sz="2600" dirty="0"/>
              <a:t>They can reach a wider range of standards, including literacy standards</a:t>
            </a:r>
          </a:p>
          <a:p>
            <a:pPr marL="0" indent="0">
              <a:buNone/>
            </a:pPr>
            <a:endParaRPr lang="en-US" sz="2600" dirty="0"/>
          </a:p>
        </p:txBody>
      </p:sp>
    </p:spTree>
    <p:extLst>
      <p:ext uri="{BB962C8B-B14F-4D97-AF65-F5344CB8AC3E}">
        <p14:creationId xmlns:p14="http://schemas.microsoft.com/office/powerpoint/2010/main" val="3035557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 of Project- Based Finals</a:t>
            </a:r>
            <a:endParaRPr lang="en-US" dirty="0"/>
          </a:p>
        </p:txBody>
      </p:sp>
      <p:sp>
        <p:nvSpPr>
          <p:cNvPr id="3" name="Content Placeholder 2"/>
          <p:cNvSpPr>
            <a:spLocks noGrp="1"/>
          </p:cNvSpPr>
          <p:nvPr>
            <p:ph idx="1"/>
          </p:nvPr>
        </p:nvSpPr>
        <p:spPr>
          <a:xfrm>
            <a:off x="2589211" y="1392620"/>
            <a:ext cx="5214719" cy="5326804"/>
          </a:xfrm>
        </p:spPr>
        <p:txBody>
          <a:bodyPr>
            <a:normAutofit/>
          </a:bodyPr>
          <a:lstStyle/>
          <a:p>
            <a:pPr lvl="0"/>
            <a:r>
              <a:rPr lang="en-US" sz="2600" dirty="0" smtClean="0"/>
              <a:t>They’re </a:t>
            </a:r>
            <a:r>
              <a:rPr lang="en-US" sz="2600" dirty="0"/>
              <a:t>more interesting for you</a:t>
            </a:r>
          </a:p>
          <a:p>
            <a:pPr lvl="0"/>
            <a:r>
              <a:rPr lang="en-US" sz="2600" dirty="0"/>
              <a:t>They can reach a wider range of standards, including literacy standards</a:t>
            </a:r>
          </a:p>
          <a:p>
            <a:pPr lvl="0"/>
            <a:r>
              <a:rPr lang="en-US" sz="2600" dirty="0"/>
              <a:t>Students are more likely to remember their projects after leaving your classroom</a:t>
            </a:r>
          </a:p>
          <a:p>
            <a:endParaRPr lang="en-US" sz="2600" dirty="0"/>
          </a:p>
        </p:txBody>
      </p:sp>
    </p:spTree>
    <p:extLst>
      <p:ext uri="{BB962C8B-B14F-4D97-AF65-F5344CB8AC3E}">
        <p14:creationId xmlns:p14="http://schemas.microsoft.com/office/powerpoint/2010/main" val="1322311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 of Project-Based Finals</a:t>
            </a:r>
            <a:endParaRPr lang="en-US" dirty="0"/>
          </a:p>
        </p:txBody>
      </p:sp>
      <p:sp>
        <p:nvSpPr>
          <p:cNvPr id="3" name="Content Placeholder 2"/>
          <p:cNvSpPr>
            <a:spLocks noGrp="1"/>
          </p:cNvSpPr>
          <p:nvPr>
            <p:ph idx="1"/>
          </p:nvPr>
        </p:nvSpPr>
        <p:spPr>
          <a:xfrm>
            <a:off x="2589212" y="1392620"/>
            <a:ext cx="5325078" cy="5326804"/>
          </a:xfrm>
        </p:spPr>
        <p:txBody>
          <a:bodyPr>
            <a:normAutofit/>
          </a:bodyPr>
          <a:lstStyle/>
          <a:p>
            <a:pPr lvl="0"/>
            <a:r>
              <a:rPr lang="en-US" sz="2600" dirty="0"/>
              <a:t>The last thing I want to do is grade papers in the last days and hours of school.  Make grading students’ projects easy for you.</a:t>
            </a:r>
          </a:p>
          <a:p>
            <a:pPr marL="0" indent="0">
              <a:buNone/>
            </a:pPr>
            <a:endParaRPr lang="en-US" sz="2600" dirty="0"/>
          </a:p>
        </p:txBody>
      </p:sp>
    </p:spTree>
    <p:extLst>
      <p:ext uri="{BB962C8B-B14F-4D97-AF65-F5344CB8AC3E}">
        <p14:creationId xmlns:p14="http://schemas.microsoft.com/office/powerpoint/2010/main" val="3138793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 of Project-Based Finals</a:t>
            </a:r>
            <a:endParaRPr lang="en-US" dirty="0"/>
          </a:p>
        </p:txBody>
      </p:sp>
      <p:sp>
        <p:nvSpPr>
          <p:cNvPr id="3" name="Content Placeholder 2"/>
          <p:cNvSpPr>
            <a:spLocks noGrp="1"/>
          </p:cNvSpPr>
          <p:nvPr>
            <p:ph idx="1"/>
          </p:nvPr>
        </p:nvSpPr>
        <p:spPr>
          <a:xfrm>
            <a:off x="2589212" y="1392620"/>
            <a:ext cx="5325078" cy="5326804"/>
          </a:xfrm>
        </p:spPr>
        <p:txBody>
          <a:bodyPr>
            <a:normAutofit lnSpcReduction="10000"/>
          </a:bodyPr>
          <a:lstStyle/>
          <a:p>
            <a:pPr lvl="0"/>
            <a:r>
              <a:rPr lang="en-US" sz="2600" dirty="0"/>
              <a:t>The last thing I want to do is grade papers in the last days and hours of school.  Make grading students’ projects easy for you.</a:t>
            </a:r>
          </a:p>
          <a:p>
            <a:pPr lvl="0"/>
            <a:r>
              <a:rPr lang="en-US" sz="2600" dirty="0"/>
              <a:t>I like projects that have some sort of a performance element – a student-made movie, a speech, a presentation, etc.  The last few days of school, students present their projects to their classmates, and I grade them while they’re presenting.  </a:t>
            </a:r>
          </a:p>
          <a:p>
            <a:endParaRPr lang="en-US" sz="2600" dirty="0"/>
          </a:p>
        </p:txBody>
      </p:sp>
    </p:spTree>
    <p:extLst>
      <p:ext uri="{BB962C8B-B14F-4D97-AF65-F5344CB8AC3E}">
        <p14:creationId xmlns:p14="http://schemas.microsoft.com/office/powerpoint/2010/main" val="825950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My Final Exam for English 11</a:t>
            </a:r>
            <a:endParaRPr lang="en-US" dirty="0"/>
          </a:p>
        </p:txBody>
      </p:sp>
      <p:sp>
        <p:nvSpPr>
          <p:cNvPr id="3" name="Content Placeholder 2"/>
          <p:cNvSpPr>
            <a:spLocks noGrp="1"/>
          </p:cNvSpPr>
          <p:nvPr>
            <p:ph idx="1"/>
          </p:nvPr>
        </p:nvSpPr>
        <p:spPr>
          <a:xfrm>
            <a:off x="2589212" y="1392620"/>
            <a:ext cx="5325078" cy="5326804"/>
          </a:xfrm>
        </p:spPr>
        <p:txBody>
          <a:bodyPr>
            <a:normAutofit/>
          </a:bodyPr>
          <a:lstStyle/>
          <a:p>
            <a:pPr lvl="0"/>
            <a:r>
              <a:rPr lang="en-US" sz="2600" dirty="0" smtClean="0"/>
              <a:t>Focused on “Essential Questions” that we addressed throughout the semester</a:t>
            </a:r>
          </a:p>
          <a:p>
            <a:pPr lvl="0"/>
            <a:endParaRPr lang="en-US" sz="2600" dirty="0"/>
          </a:p>
          <a:p>
            <a:endParaRPr lang="en-US" sz="2600" dirty="0"/>
          </a:p>
        </p:txBody>
      </p:sp>
    </p:spTree>
    <p:extLst>
      <p:ext uri="{BB962C8B-B14F-4D97-AF65-F5344CB8AC3E}">
        <p14:creationId xmlns:p14="http://schemas.microsoft.com/office/powerpoint/2010/main" val="4237268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My Final Exam for English 11</a:t>
            </a:r>
            <a:endParaRPr lang="en-US" dirty="0"/>
          </a:p>
        </p:txBody>
      </p:sp>
      <p:sp>
        <p:nvSpPr>
          <p:cNvPr id="3" name="Content Placeholder 2"/>
          <p:cNvSpPr>
            <a:spLocks noGrp="1"/>
          </p:cNvSpPr>
          <p:nvPr>
            <p:ph idx="1"/>
          </p:nvPr>
        </p:nvSpPr>
        <p:spPr>
          <a:xfrm>
            <a:off x="2589212" y="1392620"/>
            <a:ext cx="5325078" cy="5326804"/>
          </a:xfrm>
        </p:spPr>
        <p:txBody>
          <a:bodyPr>
            <a:normAutofit/>
          </a:bodyPr>
          <a:lstStyle/>
          <a:p>
            <a:pPr lvl="0"/>
            <a:r>
              <a:rPr lang="en-US" sz="2600" dirty="0" smtClean="0"/>
              <a:t>Focused on “Essential Questions” that we addressed throughout the semester</a:t>
            </a:r>
          </a:p>
          <a:p>
            <a:pPr lvl="0"/>
            <a:r>
              <a:rPr lang="en-US" sz="2600" dirty="0" smtClean="0"/>
              <a:t>Students prepared for it/ throughout about it throughout the semester</a:t>
            </a:r>
          </a:p>
          <a:p>
            <a:pPr lvl="0"/>
            <a:endParaRPr lang="en-US" sz="2600" dirty="0"/>
          </a:p>
          <a:p>
            <a:endParaRPr lang="en-US" sz="2600" dirty="0"/>
          </a:p>
        </p:txBody>
      </p:sp>
    </p:spTree>
    <p:extLst>
      <p:ext uri="{BB962C8B-B14F-4D97-AF65-F5344CB8AC3E}">
        <p14:creationId xmlns:p14="http://schemas.microsoft.com/office/powerpoint/2010/main" val="4061314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My Final Exam for English 11</a:t>
            </a:r>
            <a:endParaRPr lang="en-US" dirty="0"/>
          </a:p>
        </p:txBody>
      </p:sp>
      <p:sp>
        <p:nvSpPr>
          <p:cNvPr id="3" name="Content Placeholder 2"/>
          <p:cNvSpPr>
            <a:spLocks noGrp="1"/>
          </p:cNvSpPr>
          <p:nvPr>
            <p:ph idx="1"/>
          </p:nvPr>
        </p:nvSpPr>
        <p:spPr>
          <a:xfrm>
            <a:off x="2589212" y="1392620"/>
            <a:ext cx="5325078" cy="5326804"/>
          </a:xfrm>
        </p:spPr>
        <p:txBody>
          <a:bodyPr>
            <a:normAutofit/>
          </a:bodyPr>
          <a:lstStyle/>
          <a:p>
            <a:pPr lvl="0"/>
            <a:r>
              <a:rPr lang="en-US" sz="2600" dirty="0" smtClean="0"/>
              <a:t>Focused on “Essential Questions” that we addressed throughout the semester</a:t>
            </a:r>
          </a:p>
          <a:p>
            <a:pPr lvl="0"/>
            <a:r>
              <a:rPr lang="en-US" sz="2600" dirty="0" smtClean="0"/>
              <a:t>Students prepared for it/ throughout about it throughout the semester</a:t>
            </a:r>
          </a:p>
          <a:p>
            <a:pPr lvl="0"/>
            <a:r>
              <a:rPr lang="en-US" sz="2600" dirty="0" smtClean="0"/>
              <a:t>Culmination of learning</a:t>
            </a:r>
          </a:p>
          <a:p>
            <a:pPr lvl="0"/>
            <a:endParaRPr lang="en-US" sz="2600" dirty="0"/>
          </a:p>
          <a:p>
            <a:endParaRPr lang="en-US" sz="2600" dirty="0"/>
          </a:p>
        </p:txBody>
      </p:sp>
    </p:spTree>
    <p:extLst>
      <p:ext uri="{BB962C8B-B14F-4D97-AF65-F5344CB8AC3E}">
        <p14:creationId xmlns:p14="http://schemas.microsoft.com/office/powerpoint/2010/main" val="1161488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My Final Exam for English 11</a:t>
            </a:r>
            <a:endParaRPr lang="en-US" dirty="0"/>
          </a:p>
        </p:txBody>
      </p:sp>
      <p:sp>
        <p:nvSpPr>
          <p:cNvPr id="3" name="Content Placeholder 2"/>
          <p:cNvSpPr>
            <a:spLocks noGrp="1"/>
          </p:cNvSpPr>
          <p:nvPr>
            <p:ph idx="1"/>
          </p:nvPr>
        </p:nvSpPr>
        <p:spPr>
          <a:xfrm>
            <a:off x="2589212" y="1392620"/>
            <a:ext cx="5325078" cy="5326804"/>
          </a:xfrm>
        </p:spPr>
        <p:txBody>
          <a:bodyPr>
            <a:normAutofit/>
          </a:bodyPr>
          <a:lstStyle/>
          <a:p>
            <a:pPr lvl="0"/>
            <a:r>
              <a:rPr lang="en-US" sz="2600" dirty="0" smtClean="0"/>
              <a:t>Focused on “Essential Questions” that we addressed throughout the semester</a:t>
            </a:r>
          </a:p>
          <a:p>
            <a:pPr lvl="0"/>
            <a:r>
              <a:rPr lang="en-US" sz="2600" dirty="0" smtClean="0"/>
              <a:t>Students prepared for it/ throughout about it throughout the semester</a:t>
            </a:r>
          </a:p>
          <a:p>
            <a:pPr lvl="0"/>
            <a:r>
              <a:rPr lang="en-US" sz="2600" dirty="0" smtClean="0"/>
              <a:t>Culmination of learning</a:t>
            </a:r>
          </a:p>
          <a:p>
            <a:pPr lvl="0"/>
            <a:r>
              <a:rPr lang="en-US" sz="2600" dirty="0" smtClean="0"/>
              <a:t>Easy to grade and kept students engaged during last days of school</a:t>
            </a:r>
          </a:p>
          <a:p>
            <a:pPr lvl="0"/>
            <a:endParaRPr lang="en-US" sz="2600" dirty="0"/>
          </a:p>
          <a:p>
            <a:endParaRPr lang="en-US" sz="2600" dirty="0"/>
          </a:p>
        </p:txBody>
      </p:sp>
    </p:spTree>
    <p:extLst>
      <p:ext uri="{BB962C8B-B14F-4D97-AF65-F5344CB8AC3E}">
        <p14:creationId xmlns:p14="http://schemas.microsoft.com/office/powerpoint/2010/main" val="485208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My Final Exam for English 11</a:t>
            </a:r>
            <a:endParaRPr lang="en-US" dirty="0"/>
          </a:p>
        </p:txBody>
      </p:sp>
      <p:sp>
        <p:nvSpPr>
          <p:cNvPr id="3" name="Content Placeholder 2"/>
          <p:cNvSpPr>
            <a:spLocks noGrp="1"/>
          </p:cNvSpPr>
          <p:nvPr>
            <p:ph idx="1"/>
          </p:nvPr>
        </p:nvSpPr>
        <p:spPr>
          <a:xfrm>
            <a:off x="2589212" y="1392620"/>
            <a:ext cx="5325078" cy="5326804"/>
          </a:xfrm>
        </p:spPr>
        <p:txBody>
          <a:bodyPr>
            <a:normAutofit lnSpcReduction="10000"/>
          </a:bodyPr>
          <a:lstStyle/>
          <a:p>
            <a:pPr lvl="0"/>
            <a:r>
              <a:rPr lang="en-US" sz="2600" dirty="0" smtClean="0"/>
              <a:t>Focused on “Essential Questions” that we addressed throughout the semester</a:t>
            </a:r>
          </a:p>
          <a:p>
            <a:pPr lvl="0"/>
            <a:r>
              <a:rPr lang="en-US" sz="2600" dirty="0" smtClean="0"/>
              <a:t>Students prepared for it/ throughout about it throughout the semester</a:t>
            </a:r>
          </a:p>
          <a:p>
            <a:pPr lvl="0"/>
            <a:r>
              <a:rPr lang="en-US" sz="2600" dirty="0" smtClean="0"/>
              <a:t>Culmination of learning</a:t>
            </a:r>
          </a:p>
          <a:p>
            <a:pPr lvl="0"/>
            <a:r>
              <a:rPr lang="en-US" sz="2600" dirty="0" smtClean="0"/>
              <a:t>Easy to grade and kept students engaged during last days of school</a:t>
            </a:r>
          </a:p>
          <a:p>
            <a:pPr lvl="0"/>
            <a:r>
              <a:rPr lang="en-US" sz="2600" dirty="0" smtClean="0">
                <a:solidFill>
                  <a:schemeClr val="accent3"/>
                </a:solidFill>
              </a:rPr>
              <a:t>Over 85% of students earned a 70% or higher</a:t>
            </a:r>
          </a:p>
          <a:p>
            <a:pPr lvl="0"/>
            <a:endParaRPr lang="en-US" sz="2600" dirty="0"/>
          </a:p>
          <a:p>
            <a:endParaRPr lang="en-US" sz="2600" dirty="0"/>
          </a:p>
        </p:txBody>
      </p:sp>
    </p:spTree>
    <p:extLst>
      <p:ext uri="{BB962C8B-B14F-4D97-AF65-F5344CB8AC3E}">
        <p14:creationId xmlns:p14="http://schemas.microsoft.com/office/powerpoint/2010/main" val="2288461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My Final Exam for English 11</a:t>
            </a:r>
            <a:endParaRPr lang="en-US" dirty="0"/>
          </a:p>
        </p:txBody>
      </p:sp>
      <p:sp>
        <p:nvSpPr>
          <p:cNvPr id="3" name="Content Placeholder 2"/>
          <p:cNvSpPr>
            <a:spLocks noGrp="1"/>
          </p:cNvSpPr>
          <p:nvPr>
            <p:ph idx="1"/>
          </p:nvPr>
        </p:nvSpPr>
        <p:spPr>
          <a:xfrm>
            <a:off x="2589212" y="1392620"/>
            <a:ext cx="5325078" cy="5326804"/>
          </a:xfrm>
        </p:spPr>
        <p:txBody>
          <a:bodyPr>
            <a:normAutofit/>
          </a:bodyPr>
          <a:lstStyle/>
          <a:p>
            <a:pPr lvl="0"/>
            <a:r>
              <a:rPr lang="en-US" sz="2600" dirty="0" smtClean="0"/>
              <a:t>Share assignment (On Canvas)</a:t>
            </a:r>
          </a:p>
          <a:p>
            <a:pPr lvl="0"/>
            <a:r>
              <a:rPr lang="en-US" sz="2600" dirty="0" smtClean="0">
                <a:solidFill>
                  <a:schemeClr val="tx1"/>
                </a:solidFill>
              </a:rPr>
              <a:t>Share student examples</a:t>
            </a:r>
          </a:p>
          <a:p>
            <a:pPr lvl="0"/>
            <a:endParaRPr lang="en-US" sz="2600" dirty="0"/>
          </a:p>
          <a:p>
            <a:endParaRPr lang="en-US" sz="2600" dirty="0"/>
          </a:p>
        </p:txBody>
      </p:sp>
    </p:spTree>
    <p:extLst>
      <p:ext uri="{BB962C8B-B14F-4D97-AF65-F5344CB8AC3E}">
        <p14:creationId xmlns:p14="http://schemas.microsoft.com/office/powerpoint/2010/main" val="342530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2589212" y="1392620"/>
            <a:ext cx="4930940" cy="5023945"/>
          </a:xfrm>
        </p:spPr>
        <p:txBody>
          <a:bodyPr>
            <a:normAutofit/>
          </a:bodyPr>
          <a:lstStyle/>
          <a:p>
            <a:pPr marL="257175" indent="-257175">
              <a:defRPr/>
            </a:pPr>
            <a:r>
              <a:rPr lang="en-US" sz="2400" dirty="0"/>
              <a:t>Name</a:t>
            </a:r>
          </a:p>
          <a:p>
            <a:pPr marL="257175" indent="-257175">
              <a:defRPr/>
            </a:pPr>
            <a:r>
              <a:rPr lang="en-US" sz="2400" dirty="0"/>
              <a:t>Where you teach</a:t>
            </a:r>
          </a:p>
          <a:p>
            <a:pPr marL="257175" indent="-257175">
              <a:defRPr/>
            </a:pPr>
            <a:r>
              <a:rPr lang="en-US" sz="2400" dirty="0"/>
              <a:t>What you teach</a:t>
            </a:r>
          </a:p>
          <a:p>
            <a:pPr marL="257175" indent="-257175">
              <a:defRPr/>
            </a:pPr>
            <a:r>
              <a:rPr lang="en-US" sz="2400" dirty="0"/>
              <a:t>Why you’re interested in this session</a:t>
            </a:r>
          </a:p>
          <a:p>
            <a:pPr marL="257175" indent="-257175">
              <a:defRPr/>
            </a:pPr>
            <a:r>
              <a:rPr lang="en-US" sz="2400" dirty="0"/>
              <a:t>Your current comfort level </a:t>
            </a:r>
            <a:r>
              <a:rPr lang="en-US" sz="2400" dirty="0" smtClean="0"/>
              <a:t>with project based learning/ using projects for summative assessments</a:t>
            </a:r>
          </a:p>
          <a:p>
            <a:pPr marL="257175" indent="-257175">
              <a:defRPr/>
            </a:pPr>
            <a:r>
              <a:rPr lang="en-US" sz="2400" dirty="0" smtClean="0"/>
              <a:t>Something you want to do this summer</a:t>
            </a:r>
            <a:endParaRPr lang="en-US" sz="2600" dirty="0"/>
          </a:p>
        </p:txBody>
      </p:sp>
    </p:spTree>
    <p:extLst>
      <p:ext uri="{BB962C8B-B14F-4D97-AF65-F5344CB8AC3E}">
        <p14:creationId xmlns:p14="http://schemas.microsoft.com/office/powerpoint/2010/main" val="4153980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Some Ideas:</a:t>
            </a:r>
            <a:endParaRPr lang="en-US" dirty="0"/>
          </a:p>
        </p:txBody>
      </p:sp>
      <p:sp>
        <p:nvSpPr>
          <p:cNvPr id="3" name="Content Placeholder 2"/>
          <p:cNvSpPr>
            <a:spLocks noGrp="1"/>
          </p:cNvSpPr>
          <p:nvPr>
            <p:ph idx="1"/>
          </p:nvPr>
        </p:nvSpPr>
        <p:spPr>
          <a:xfrm>
            <a:off x="2589212" y="1392620"/>
            <a:ext cx="4930940" cy="5023945"/>
          </a:xfrm>
        </p:spPr>
        <p:txBody>
          <a:bodyPr>
            <a:normAutofit/>
          </a:bodyPr>
          <a:lstStyle/>
          <a:p>
            <a:pPr lvl="0"/>
            <a:r>
              <a:rPr lang="en-US" sz="2600" dirty="0"/>
              <a:t>This article from a university suggests a variety of types of finals, including </a:t>
            </a:r>
            <a:r>
              <a:rPr lang="en-US" sz="2600" b="1" dirty="0"/>
              <a:t>juried performance, discussion, oral presentation, and more</a:t>
            </a:r>
            <a:r>
              <a:rPr lang="en-US" sz="2600" dirty="0"/>
              <a:t>. </a:t>
            </a:r>
            <a:r>
              <a:rPr lang="en-US" sz="2600" u="sng" dirty="0">
                <a:hlinkClick r:id="rId4"/>
              </a:rPr>
              <a:t>http://ctl.byu.edu/tip/final-exam-experience#oral</a:t>
            </a:r>
            <a:endParaRPr lang="en-US" sz="2600" dirty="0"/>
          </a:p>
          <a:p>
            <a:endParaRPr lang="en-US" sz="2600" dirty="0"/>
          </a:p>
        </p:txBody>
      </p:sp>
    </p:spTree>
    <p:extLst>
      <p:ext uri="{BB962C8B-B14F-4D97-AF65-F5344CB8AC3E}">
        <p14:creationId xmlns:p14="http://schemas.microsoft.com/office/powerpoint/2010/main" val="2237500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Some Ideas:</a:t>
            </a:r>
            <a:endParaRPr lang="en-US" dirty="0"/>
          </a:p>
        </p:txBody>
      </p:sp>
      <p:sp>
        <p:nvSpPr>
          <p:cNvPr id="3" name="Content Placeholder 2"/>
          <p:cNvSpPr>
            <a:spLocks noGrp="1"/>
          </p:cNvSpPr>
          <p:nvPr>
            <p:ph idx="1"/>
          </p:nvPr>
        </p:nvSpPr>
        <p:spPr>
          <a:xfrm>
            <a:off x="2589212" y="1392620"/>
            <a:ext cx="4930940" cy="5023945"/>
          </a:xfrm>
        </p:spPr>
        <p:txBody>
          <a:bodyPr>
            <a:normAutofit/>
          </a:bodyPr>
          <a:lstStyle/>
          <a:p>
            <a:pPr lvl="0"/>
            <a:r>
              <a:rPr lang="en-US" sz="2600" dirty="0"/>
              <a:t>This website includes photos, directions, and scoring guidelines for a </a:t>
            </a:r>
            <a:r>
              <a:rPr lang="en-US" sz="2600" b="1" dirty="0"/>
              <a:t>high school math teacher’s</a:t>
            </a:r>
            <a:r>
              <a:rPr lang="en-US" sz="2600" dirty="0"/>
              <a:t> final project.  </a:t>
            </a:r>
            <a:r>
              <a:rPr lang="en-US" sz="2600" u="sng" dirty="0">
                <a:hlinkClick r:id="rId4"/>
              </a:rPr>
              <a:t>http://secondarymissrudolph.blogspot.com/2012/05/end-of-year-projects.html</a:t>
            </a:r>
            <a:endParaRPr lang="en-US" sz="2600" dirty="0"/>
          </a:p>
          <a:p>
            <a:endParaRPr lang="en-US" sz="2600" dirty="0"/>
          </a:p>
        </p:txBody>
      </p:sp>
    </p:spTree>
    <p:extLst>
      <p:ext uri="{BB962C8B-B14F-4D97-AF65-F5344CB8AC3E}">
        <p14:creationId xmlns:p14="http://schemas.microsoft.com/office/powerpoint/2010/main" val="2808771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Some Ideas:</a:t>
            </a:r>
            <a:endParaRPr lang="en-US" dirty="0"/>
          </a:p>
        </p:txBody>
      </p:sp>
      <p:sp>
        <p:nvSpPr>
          <p:cNvPr id="3" name="Content Placeholder 2"/>
          <p:cNvSpPr>
            <a:spLocks noGrp="1"/>
          </p:cNvSpPr>
          <p:nvPr>
            <p:ph idx="1"/>
          </p:nvPr>
        </p:nvSpPr>
        <p:spPr>
          <a:xfrm>
            <a:off x="2589212" y="1392620"/>
            <a:ext cx="4930940" cy="5023945"/>
          </a:xfrm>
        </p:spPr>
        <p:txBody>
          <a:bodyPr>
            <a:normAutofit/>
          </a:bodyPr>
          <a:lstStyle/>
          <a:p>
            <a:pPr lvl="0"/>
            <a:r>
              <a:rPr lang="en-US" sz="2600" dirty="0"/>
              <a:t>This is a link to a </a:t>
            </a:r>
            <a:r>
              <a:rPr lang="en-US" sz="2600" b="1" dirty="0"/>
              <a:t>high school literature teacher’s</a:t>
            </a:r>
            <a:r>
              <a:rPr lang="en-US" sz="2600" dirty="0"/>
              <a:t> final project over student-selected novels.  It includes the directions and scoring guidelines. </a:t>
            </a:r>
            <a:r>
              <a:rPr lang="en-US" sz="2600" u="sng" dirty="0">
                <a:hlinkClick r:id="rId4"/>
              </a:rPr>
              <a:t>https://staffweb.psdschools.org/lrice/US%20Literature/Calendars%20and%20activities/Spring%2010/FINAL%20PROJECT%20GUIDELINES%2010.doc</a:t>
            </a:r>
            <a:endParaRPr lang="en-US" sz="2600" dirty="0"/>
          </a:p>
          <a:p>
            <a:endParaRPr lang="en-US" sz="2600" dirty="0"/>
          </a:p>
        </p:txBody>
      </p:sp>
    </p:spTree>
    <p:extLst>
      <p:ext uri="{BB962C8B-B14F-4D97-AF65-F5344CB8AC3E}">
        <p14:creationId xmlns:p14="http://schemas.microsoft.com/office/powerpoint/2010/main" val="2013161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smtClean="0"/>
              <a:t>Some Ideas:</a:t>
            </a:r>
            <a:endParaRPr lang="en-US" dirty="0"/>
          </a:p>
        </p:txBody>
      </p:sp>
      <p:sp>
        <p:nvSpPr>
          <p:cNvPr id="3" name="Content Placeholder 2"/>
          <p:cNvSpPr>
            <a:spLocks noGrp="1"/>
          </p:cNvSpPr>
          <p:nvPr>
            <p:ph idx="1"/>
          </p:nvPr>
        </p:nvSpPr>
        <p:spPr>
          <a:xfrm>
            <a:off x="2589212" y="1392620"/>
            <a:ext cx="4930940" cy="5023945"/>
          </a:xfrm>
        </p:spPr>
        <p:txBody>
          <a:bodyPr>
            <a:normAutofit/>
          </a:bodyPr>
          <a:lstStyle/>
          <a:p>
            <a:pPr lvl="0"/>
            <a:r>
              <a:rPr lang="en-US" sz="2600" dirty="0"/>
              <a:t>This website includes 40 creative assessment ideas (not all are for finals): </a:t>
            </a:r>
            <a:r>
              <a:rPr lang="en-US" sz="2600" u="sng" dirty="0">
                <a:hlinkClick r:id="rId4"/>
              </a:rPr>
              <a:t>http://www.teachhub.com/40-alternative-assessments-learning</a:t>
            </a:r>
            <a:r>
              <a:rPr lang="en-US" sz="2600" dirty="0"/>
              <a:t> </a:t>
            </a:r>
          </a:p>
          <a:p>
            <a:endParaRPr lang="en-US" sz="2600" dirty="0"/>
          </a:p>
        </p:txBody>
      </p:sp>
    </p:spTree>
    <p:extLst>
      <p:ext uri="{BB962C8B-B14F-4D97-AF65-F5344CB8AC3E}">
        <p14:creationId xmlns:p14="http://schemas.microsoft.com/office/powerpoint/2010/main" val="4266811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smtClean="0"/>
              <a:t>Some Ideas:</a:t>
            </a:r>
            <a:endParaRPr lang="en-US" dirty="0"/>
          </a:p>
        </p:txBody>
      </p:sp>
      <p:sp>
        <p:nvSpPr>
          <p:cNvPr id="3" name="Content Placeholder 2"/>
          <p:cNvSpPr>
            <a:spLocks noGrp="1"/>
          </p:cNvSpPr>
          <p:nvPr>
            <p:ph idx="1"/>
          </p:nvPr>
        </p:nvSpPr>
        <p:spPr>
          <a:xfrm>
            <a:off x="2589211" y="1392620"/>
            <a:ext cx="5135891" cy="5326804"/>
          </a:xfrm>
        </p:spPr>
        <p:txBody>
          <a:bodyPr>
            <a:normAutofit fontScale="92500"/>
          </a:bodyPr>
          <a:lstStyle/>
          <a:p>
            <a:pPr lvl="0"/>
            <a:r>
              <a:rPr lang="en-US" sz="2600" dirty="0" smtClean="0"/>
              <a:t>The </a:t>
            </a:r>
            <a:r>
              <a:rPr lang="en-US" sz="2600" dirty="0"/>
              <a:t>website is a link to a </a:t>
            </a:r>
            <a:r>
              <a:rPr lang="en-US" sz="2600" b="1" dirty="0"/>
              <a:t>newspaper article</a:t>
            </a:r>
            <a:r>
              <a:rPr lang="en-US" sz="2600" dirty="0"/>
              <a:t> about students’ project-based finals.  They had just complete the LOOOOONNNNGGG state mandated test (sound familiar?) and teachers wanted to avoid more testing.  </a:t>
            </a:r>
            <a:r>
              <a:rPr lang="en-US" sz="2600" u="sng" dirty="0">
                <a:hlinkClick r:id="rId4"/>
              </a:rPr>
              <a:t>http://poststar.com/news/local/something-different-final-exams-replaced-by-projects-at-area-middle/article_020ab040-d85f-11e2-ade3-0019bb2963f4.html</a:t>
            </a:r>
            <a:endParaRPr lang="en-US" sz="2600" dirty="0"/>
          </a:p>
          <a:p>
            <a:endParaRPr lang="en-US" sz="2600" dirty="0"/>
          </a:p>
        </p:txBody>
      </p:sp>
    </p:spTree>
    <p:extLst>
      <p:ext uri="{BB962C8B-B14F-4D97-AF65-F5344CB8AC3E}">
        <p14:creationId xmlns:p14="http://schemas.microsoft.com/office/powerpoint/2010/main" val="1388335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smtClean="0"/>
              <a:t>Some Ideas:</a:t>
            </a:r>
            <a:endParaRPr lang="en-US" dirty="0"/>
          </a:p>
        </p:txBody>
      </p:sp>
      <p:sp>
        <p:nvSpPr>
          <p:cNvPr id="3" name="Content Placeholder 2"/>
          <p:cNvSpPr>
            <a:spLocks noGrp="1"/>
          </p:cNvSpPr>
          <p:nvPr>
            <p:ph idx="1"/>
          </p:nvPr>
        </p:nvSpPr>
        <p:spPr>
          <a:xfrm>
            <a:off x="2589212" y="1392620"/>
            <a:ext cx="4930940" cy="5023945"/>
          </a:xfrm>
        </p:spPr>
        <p:txBody>
          <a:bodyPr>
            <a:noAutofit/>
          </a:bodyPr>
          <a:lstStyle/>
          <a:p>
            <a:pPr lvl="0"/>
            <a:r>
              <a:rPr lang="en-US" sz="2600" b="1" dirty="0"/>
              <a:t>Brown Bag Exam: </a:t>
            </a:r>
            <a:r>
              <a:rPr lang="en-US" sz="2600" dirty="0"/>
              <a:t>This is an idea that many teachers use.  Here is a video explaining Brown Bag Exams: </a:t>
            </a:r>
            <a:r>
              <a:rPr lang="en-US" sz="2600" u="sng" dirty="0">
                <a:hlinkClick r:id="rId4"/>
              </a:rPr>
              <a:t>https://www.youtube.com/watch?v=HqeteigOeVk</a:t>
            </a:r>
            <a:r>
              <a:rPr lang="en-US" sz="2600" dirty="0"/>
              <a:t>   This website includes a few examples: </a:t>
            </a:r>
            <a:r>
              <a:rPr lang="en-US" sz="2600" u="sng" dirty="0">
                <a:hlinkClick r:id="rId5"/>
              </a:rPr>
              <a:t>http://www.ldonline.org/article/36315/</a:t>
            </a:r>
            <a:endParaRPr lang="en-US" sz="2600" dirty="0"/>
          </a:p>
          <a:p>
            <a:endParaRPr lang="en-US" sz="2600" dirty="0"/>
          </a:p>
        </p:txBody>
      </p:sp>
    </p:spTree>
    <p:extLst>
      <p:ext uri="{BB962C8B-B14F-4D97-AF65-F5344CB8AC3E}">
        <p14:creationId xmlns:p14="http://schemas.microsoft.com/office/powerpoint/2010/main" val="2973793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smtClean="0"/>
              <a:t>Some Ideas:</a:t>
            </a:r>
            <a:endParaRPr lang="en-US" dirty="0"/>
          </a:p>
        </p:txBody>
      </p:sp>
      <p:sp>
        <p:nvSpPr>
          <p:cNvPr id="3" name="Content Placeholder 2"/>
          <p:cNvSpPr>
            <a:spLocks noGrp="1"/>
          </p:cNvSpPr>
          <p:nvPr>
            <p:ph idx="1"/>
          </p:nvPr>
        </p:nvSpPr>
        <p:spPr>
          <a:xfrm>
            <a:off x="2589212" y="1392620"/>
            <a:ext cx="4930940" cy="5023945"/>
          </a:xfrm>
        </p:spPr>
        <p:txBody>
          <a:bodyPr>
            <a:normAutofit/>
          </a:bodyPr>
          <a:lstStyle/>
          <a:p>
            <a:r>
              <a:rPr lang="en-US" sz="2600" dirty="0" smtClean="0"/>
              <a:t>Link to many more ideas: </a:t>
            </a:r>
            <a:r>
              <a:rPr lang="en-US" sz="2600" u="sng" dirty="0">
                <a:hlinkClick r:id="rId4"/>
              </a:rPr>
              <a:t>https://somewheretoshare.com/2014/04/23/alternatives-to-the-traditional-final-exam-no-matter-what-you-teach/</a:t>
            </a:r>
            <a:endParaRPr lang="en-US" sz="2600" dirty="0"/>
          </a:p>
          <a:p>
            <a:endParaRPr lang="en-US" sz="2600" dirty="0"/>
          </a:p>
        </p:txBody>
      </p:sp>
    </p:spTree>
    <p:extLst>
      <p:ext uri="{BB962C8B-B14F-4D97-AF65-F5344CB8AC3E}">
        <p14:creationId xmlns:p14="http://schemas.microsoft.com/office/powerpoint/2010/main" val="732450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Saving Time When Grading:</a:t>
            </a:r>
            <a:endParaRPr lang="en-US" dirty="0"/>
          </a:p>
        </p:txBody>
      </p:sp>
      <p:sp>
        <p:nvSpPr>
          <p:cNvPr id="3" name="Content Placeholder 2"/>
          <p:cNvSpPr>
            <a:spLocks noGrp="1"/>
          </p:cNvSpPr>
          <p:nvPr>
            <p:ph idx="1"/>
          </p:nvPr>
        </p:nvSpPr>
        <p:spPr>
          <a:xfrm>
            <a:off x="2589212" y="1392620"/>
            <a:ext cx="4930940" cy="5023945"/>
          </a:xfrm>
        </p:spPr>
        <p:txBody>
          <a:bodyPr>
            <a:normAutofit/>
          </a:bodyPr>
          <a:lstStyle/>
          <a:p>
            <a:r>
              <a:rPr lang="en-US" sz="2600" dirty="0"/>
              <a:t>Sometimes a general rubric works well if students are completing a variety of projects.  Here’s one example: </a:t>
            </a:r>
            <a:r>
              <a:rPr lang="en-US" sz="2600" u="sng" dirty="0">
                <a:hlinkClick r:id="rId4"/>
              </a:rPr>
              <a:t>https://www.cmu.edu/teaching/assessment/examples/courselevel-bycollege/hss/tools/jeria.pdf</a:t>
            </a:r>
            <a:endParaRPr lang="en-US" sz="2600" dirty="0"/>
          </a:p>
        </p:txBody>
      </p:sp>
    </p:spTree>
    <p:extLst>
      <p:ext uri="{BB962C8B-B14F-4D97-AF65-F5344CB8AC3E}">
        <p14:creationId xmlns:p14="http://schemas.microsoft.com/office/powerpoint/2010/main" val="2472040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Your Turn: Explore &amp; Plan</a:t>
            </a:r>
            <a:endParaRPr lang="en-US" dirty="0"/>
          </a:p>
        </p:txBody>
      </p:sp>
      <p:sp>
        <p:nvSpPr>
          <p:cNvPr id="3" name="Content Placeholder 2"/>
          <p:cNvSpPr>
            <a:spLocks noGrp="1"/>
          </p:cNvSpPr>
          <p:nvPr>
            <p:ph idx="1"/>
          </p:nvPr>
        </p:nvSpPr>
        <p:spPr>
          <a:xfrm>
            <a:off x="2589212" y="1392620"/>
            <a:ext cx="4930940" cy="5023945"/>
          </a:xfrm>
        </p:spPr>
        <p:txBody>
          <a:bodyPr>
            <a:normAutofit/>
          </a:bodyPr>
          <a:lstStyle/>
          <a:p>
            <a:r>
              <a:rPr lang="en-US" sz="2600" dirty="0" smtClean="0"/>
              <a:t>Check out these and other websites</a:t>
            </a:r>
          </a:p>
          <a:p>
            <a:r>
              <a:rPr lang="en-US" sz="2600" dirty="0" smtClean="0"/>
              <a:t>Plan a project you could use for your final exam</a:t>
            </a:r>
          </a:p>
          <a:p>
            <a:r>
              <a:rPr lang="en-US" sz="2600" dirty="0" smtClean="0"/>
              <a:t>Think about the requirements and grading</a:t>
            </a:r>
            <a:endParaRPr lang="en-US" sz="2600" dirty="0"/>
          </a:p>
        </p:txBody>
      </p:sp>
    </p:spTree>
    <p:extLst>
      <p:ext uri="{BB962C8B-B14F-4D97-AF65-F5344CB8AC3E}">
        <p14:creationId xmlns:p14="http://schemas.microsoft.com/office/powerpoint/2010/main" val="83241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Your Turn: Share</a:t>
            </a:r>
            <a:endParaRPr lang="en-US" dirty="0"/>
          </a:p>
        </p:txBody>
      </p:sp>
      <p:sp>
        <p:nvSpPr>
          <p:cNvPr id="3" name="Content Placeholder 2"/>
          <p:cNvSpPr>
            <a:spLocks noGrp="1"/>
          </p:cNvSpPr>
          <p:nvPr>
            <p:ph idx="1"/>
          </p:nvPr>
        </p:nvSpPr>
        <p:spPr>
          <a:xfrm>
            <a:off x="2589212" y="1392620"/>
            <a:ext cx="4930940" cy="5023945"/>
          </a:xfrm>
        </p:spPr>
        <p:txBody>
          <a:bodyPr>
            <a:normAutofit/>
          </a:bodyPr>
          <a:lstStyle/>
          <a:p>
            <a:r>
              <a:rPr lang="en-US" sz="2600" dirty="0" smtClean="0"/>
              <a:t>What will you use in your classroom next year?</a:t>
            </a:r>
            <a:endParaRPr lang="en-US" sz="2600" dirty="0"/>
          </a:p>
        </p:txBody>
      </p:sp>
    </p:spTree>
    <p:extLst>
      <p:ext uri="{BB962C8B-B14F-4D97-AF65-F5344CB8AC3E}">
        <p14:creationId xmlns:p14="http://schemas.microsoft.com/office/powerpoint/2010/main" val="1446579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a:xfrm>
            <a:off x="2270234" y="624110"/>
            <a:ext cx="9711559" cy="1280890"/>
          </a:xfrm>
        </p:spPr>
        <p:txBody>
          <a:bodyPr/>
          <a:lstStyle/>
          <a:p>
            <a:r>
              <a:rPr lang="en-US" dirty="0" smtClean="0"/>
              <a:t>Why use projects/ project based learning?</a:t>
            </a:r>
            <a:endParaRPr lang="en-US" dirty="0"/>
          </a:p>
        </p:txBody>
      </p:sp>
      <p:sp>
        <p:nvSpPr>
          <p:cNvPr id="3" name="Content Placeholder 2"/>
          <p:cNvSpPr>
            <a:spLocks noGrp="1"/>
          </p:cNvSpPr>
          <p:nvPr>
            <p:ph idx="1"/>
          </p:nvPr>
        </p:nvSpPr>
        <p:spPr>
          <a:xfrm>
            <a:off x="2589212" y="1229710"/>
            <a:ext cx="4930940" cy="5186855"/>
          </a:xfrm>
        </p:spPr>
        <p:txBody>
          <a:bodyPr>
            <a:normAutofit/>
          </a:bodyPr>
          <a:lstStyle/>
          <a:p>
            <a:r>
              <a:rPr lang="en-US" sz="2600" dirty="0" smtClean="0"/>
              <a:t>Brainstorm</a:t>
            </a:r>
            <a:endParaRPr lang="en-US" sz="2600" dirty="0"/>
          </a:p>
        </p:txBody>
      </p:sp>
    </p:spTree>
    <p:extLst>
      <p:ext uri="{BB962C8B-B14F-4D97-AF65-F5344CB8AC3E}">
        <p14:creationId xmlns:p14="http://schemas.microsoft.com/office/powerpoint/2010/main" val="3263914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tLang="en-US" smtClean="0"/>
              <a:t>What’s next?</a:t>
            </a:r>
          </a:p>
        </p:txBody>
      </p:sp>
      <p:sp>
        <p:nvSpPr>
          <p:cNvPr id="89091" name="Content Placeholder 2"/>
          <p:cNvSpPr>
            <a:spLocks noGrp="1"/>
          </p:cNvSpPr>
          <p:nvPr>
            <p:ph idx="1"/>
          </p:nvPr>
        </p:nvSpPr>
        <p:spPr>
          <a:xfrm>
            <a:off x="2195074" y="1408386"/>
            <a:ext cx="8915400" cy="3777622"/>
          </a:xfrm>
        </p:spPr>
        <p:txBody>
          <a:bodyPr/>
          <a:lstStyle/>
          <a:p>
            <a:r>
              <a:rPr lang="en-US" altLang="en-US" sz="2700" dirty="0" smtClean="0"/>
              <a:t>Complete </a:t>
            </a:r>
            <a:r>
              <a:rPr lang="en-US" altLang="en-US" sz="2700" dirty="0"/>
              <a:t>online </a:t>
            </a:r>
            <a:r>
              <a:rPr lang="en-US" altLang="en-US" sz="2700" dirty="0" smtClean="0"/>
              <a:t>survey: </a:t>
            </a:r>
          </a:p>
          <a:p>
            <a:r>
              <a:rPr lang="en-US" altLang="en-US" sz="2700" dirty="0" smtClean="0">
                <a:hlinkClick r:id="rId2"/>
              </a:rPr>
              <a:t>http://tinyurl.com/KSCsummer2017</a:t>
            </a:r>
            <a:r>
              <a:rPr lang="en-US" altLang="en-US" sz="2700" dirty="0" smtClean="0"/>
              <a:t> </a:t>
            </a:r>
            <a:endParaRPr lang="en-US" altLang="en-US" sz="27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8166" y="2626411"/>
            <a:ext cx="4277710" cy="4231589"/>
          </a:xfrm>
          <a:prstGeom prst="rect">
            <a:avLst/>
          </a:prstGeom>
        </p:spPr>
      </p:pic>
    </p:spTree>
    <p:extLst>
      <p:ext uri="{BB962C8B-B14F-4D97-AF65-F5344CB8AC3E}">
        <p14:creationId xmlns:p14="http://schemas.microsoft.com/office/powerpoint/2010/main" val="934472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503601"/>
            <a:ext cx="4277710" cy="4231589"/>
          </a:xfrm>
          <a:prstGeom prst="rect">
            <a:avLst/>
          </a:prstGeom>
        </p:spPr>
      </p:pic>
      <p:sp>
        <p:nvSpPr>
          <p:cNvPr id="84994" name="Title 1"/>
          <p:cNvSpPr>
            <a:spLocks noGrp="1"/>
          </p:cNvSpPr>
          <p:nvPr>
            <p:ph type="title"/>
          </p:nvPr>
        </p:nvSpPr>
        <p:spPr>
          <a:xfrm>
            <a:off x="2640014" y="333376"/>
            <a:ext cx="7920037" cy="968375"/>
          </a:xfrm>
        </p:spPr>
        <p:txBody>
          <a:bodyPr/>
          <a:lstStyle/>
          <a:p>
            <a:r>
              <a:rPr lang="en-US" altLang="en-US" smtClean="0"/>
              <a:t>Information Literacy Standards</a:t>
            </a:r>
          </a:p>
        </p:txBody>
      </p:sp>
      <p:sp>
        <p:nvSpPr>
          <p:cNvPr id="3" name="Content Placeholder 2"/>
          <p:cNvSpPr>
            <a:spLocks noGrp="1"/>
          </p:cNvSpPr>
          <p:nvPr>
            <p:ph idx="1"/>
          </p:nvPr>
        </p:nvSpPr>
        <p:spPr>
          <a:xfrm>
            <a:off x="1560786" y="1024759"/>
            <a:ext cx="6747642" cy="5710431"/>
          </a:xfrm>
        </p:spPr>
        <p:txBody>
          <a:bodyPr>
            <a:normAutofit/>
          </a:bodyPr>
          <a:lstStyle/>
          <a:p>
            <a:pPr>
              <a:defRPr/>
            </a:pPr>
            <a:r>
              <a:rPr lang="en-US" sz="2250" dirty="0">
                <a:solidFill>
                  <a:schemeClr val="accent4"/>
                </a:solidFill>
              </a:rPr>
              <a:t>American Library Association: </a:t>
            </a:r>
            <a:r>
              <a:rPr lang="en-US" sz="2250" dirty="0">
                <a:hlinkClick r:id="rId3"/>
              </a:rPr>
              <a:t>http://www.ala.org/acrl/issues/infolit/standards/steps#structure</a:t>
            </a:r>
            <a:r>
              <a:rPr lang="en-US" sz="2250" dirty="0"/>
              <a:t> </a:t>
            </a:r>
          </a:p>
          <a:p>
            <a:pPr marL="0" indent="0">
              <a:buNone/>
              <a:defRPr/>
            </a:pPr>
            <a:r>
              <a:rPr lang="en-US" sz="2400" dirty="0"/>
              <a:t>The information literate student:</a:t>
            </a:r>
          </a:p>
          <a:p>
            <a:pPr marL="0" indent="0">
              <a:buNone/>
              <a:defRPr/>
            </a:pPr>
            <a:r>
              <a:rPr lang="en-US" sz="2400" dirty="0"/>
              <a:t>1. determines the nature and extent of the information needed.</a:t>
            </a:r>
          </a:p>
          <a:p>
            <a:pPr marL="0" indent="0">
              <a:buNone/>
              <a:defRPr/>
            </a:pPr>
            <a:r>
              <a:rPr lang="en-US" sz="2400" dirty="0"/>
              <a:t>2. accesses needed information effectively and efficiently.</a:t>
            </a:r>
          </a:p>
          <a:p>
            <a:pPr marL="0" indent="0">
              <a:buNone/>
              <a:defRPr/>
            </a:pPr>
            <a:r>
              <a:rPr lang="en-US" sz="2400" dirty="0"/>
              <a:t>3. evaluates information and its sources critically and incorporates selected information into his or her knowledge base and value system.</a:t>
            </a:r>
          </a:p>
          <a:p>
            <a:pPr>
              <a:defRPr/>
            </a:pPr>
            <a:endParaRPr lang="en-US" sz="2250" dirty="0"/>
          </a:p>
        </p:txBody>
      </p:sp>
    </p:spTree>
    <p:extLst>
      <p:ext uri="{BB962C8B-B14F-4D97-AF65-F5344CB8AC3E}">
        <p14:creationId xmlns:p14="http://schemas.microsoft.com/office/powerpoint/2010/main" val="2917327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2208214" y="333376"/>
            <a:ext cx="7945437" cy="968375"/>
          </a:xfrm>
        </p:spPr>
        <p:txBody>
          <a:bodyPr/>
          <a:lstStyle/>
          <a:p>
            <a:r>
              <a:rPr lang="en-US" altLang="en-US" smtClean="0"/>
              <a:t>Information Literacy Standards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626411"/>
            <a:ext cx="4277710" cy="4231589"/>
          </a:xfrm>
          <a:prstGeom prst="rect">
            <a:avLst/>
          </a:prstGeom>
        </p:spPr>
      </p:pic>
      <p:sp>
        <p:nvSpPr>
          <p:cNvPr id="3" name="Content Placeholder 2"/>
          <p:cNvSpPr>
            <a:spLocks noGrp="1"/>
          </p:cNvSpPr>
          <p:nvPr>
            <p:ph idx="1"/>
          </p:nvPr>
        </p:nvSpPr>
        <p:spPr>
          <a:xfrm>
            <a:off x="1781503" y="914400"/>
            <a:ext cx="6132787" cy="5801710"/>
          </a:xfrm>
        </p:spPr>
        <p:txBody>
          <a:bodyPr>
            <a:noAutofit/>
          </a:bodyPr>
          <a:lstStyle/>
          <a:p>
            <a:pPr>
              <a:defRPr/>
            </a:pPr>
            <a:r>
              <a:rPr lang="en-US" sz="2025" dirty="0">
                <a:solidFill>
                  <a:schemeClr val="accent4"/>
                </a:solidFill>
              </a:rPr>
              <a:t>American Library Association:</a:t>
            </a:r>
            <a:r>
              <a:rPr lang="en-US" sz="2025" dirty="0">
                <a:solidFill>
                  <a:schemeClr val="accent6"/>
                </a:solidFill>
              </a:rPr>
              <a:t> </a:t>
            </a:r>
            <a:r>
              <a:rPr lang="en-US" sz="2025" dirty="0">
                <a:hlinkClick r:id="rId3"/>
              </a:rPr>
              <a:t>http://www.ala.org/acrl/issues/infolit/standards/steps#structure</a:t>
            </a:r>
            <a:r>
              <a:rPr lang="en-US" sz="2025" dirty="0"/>
              <a:t> </a:t>
            </a:r>
          </a:p>
          <a:p>
            <a:pPr marL="0" indent="0">
              <a:buNone/>
              <a:defRPr/>
            </a:pPr>
            <a:r>
              <a:rPr lang="en-US" sz="2025" dirty="0"/>
              <a:t>The information literate student:</a:t>
            </a:r>
          </a:p>
          <a:p>
            <a:pPr marL="0" indent="0">
              <a:spcAft>
                <a:spcPts val="450"/>
              </a:spcAft>
              <a:buNone/>
              <a:defRPr/>
            </a:pPr>
            <a:r>
              <a:rPr lang="en-US" sz="2025" dirty="0"/>
              <a:t>4. individually or as a member of a group, uses information effectively to accomplish a specific purpose.</a:t>
            </a:r>
          </a:p>
          <a:p>
            <a:pPr marL="0" indent="0">
              <a:spcAft>
                <a:spcPts val="450"/>
              </a:spcAft>
              <a:buNone/>
              <a:defRPr/>
            </a:pPr>
            <a:r>
              <a:rPr lang="en-US" sz="2025" dirty="0"/>
              <a:t>5. understands many of the economic, legal, and social issues surrounding the use of information and accesses and uses information ethically and legally. This standard recognizes that students must be taught the social, economic and political issues surrounding information, specifically the ethical and legal uses of information and its technology.</a:t>
            </a:r>
          </a:p>
        </p:txBody>
      </p:sp>
    </p:spTree>
    <p:extLst>
      <p:ext uri="{BB962C8B-B14F-4D97-AF65-F5344CB8AC3E}">
        <p14:creationId xmlns:p14="http://schemas.microsoft.com/office/powerpoint/2010/main" val="35274106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a:xfrm>
            <a:off x="1524000" y="0"/>
            <a:ext cx="9144000" cy="1379538"/>
          </a:xfrm>
        </p:spPr>
        <p:txBody>
          <a:bodyPr>
            <a:normAutofit/>
          </a:bodyPr>
          <a:lstStyle/>
          <a:p>
            <a:pPr>
              <a:defRPr/>
            </a:pPr>
            <a:r>
              <a:rPr lang="en-US" dirty="0" smtClean="0"/>
              <a:t>ISTE (International Society for Technology in Education) Standards</a:t>
            </a:r>
            <a:endParaRPr lang="en-US" dirty="0"/>
          </a:p>
        </p:txBody>
      </p:sp>
      <p:graphicFrame>
        <p:nvGraphicFramePr>
          <p:cNvPr id="4" name="Content Placeholder 3"/>
          <p:cNvGraphicFramePr>
            <a:graphicFrameLocks noGrp="1"/>
          </p:cNvGraphicFramePr>
          <p:nvPr>
            <p:ph idx="1"/>
          </p:nvPr>
        </p:nvGraphicFramePr>
        <p:xfrm>
          <a:off x="1292772" y="1379539"/>
          <a:ext cx="9932276" cy="5349244"/>
        </p:xfrm>
        <a:graphic>
          <a:graphicData uri="http://schemas.openxmlformats.org/drawingml/2006/table">
            <a:tbl>
              <a:tblPr firstRow="1" bandRow="1">
                <a:tableStyleId>{93296810-A885-4BE3-A3E7-6D5BEEA58F35}</a:tableStyleId>
              </a:tblPr>
              <a:tblGrid>
                <a:gridCol w="3341797">
                  <a:extLst>
                    <a:ext uri="{9D8B030D-6E8A-4147-A177-3AD203B41FA5}">
                      <a16:colId xmlns:a16="http://schemas.microsoft.com/office/drawing/2014/main" val="20000"/>
                    </a:ext>
                  </a:extLst>
                </a:gridCol>
                <a:gridCol w="3714257">
                  <a:extLst>
                    <a:ext uri="{9D8B030D-6E8A-4147-A177-3AD203B41FA5}">
                      <a16:colId xmlns:a16="http://schemas.microsoft.com/office/drawing/2014/main" val="20001"/>
                    </a:ext>
                  </a:extLst>
                </a:gridCol>
                <a:gridCol w="2876222">
                  <a:extLst>
                    <a:ext uri="{9D8B030D-6E8A-4147-A177-3AD203B41FA5}">
                      <a16:colId xmlns:a16="http://schemas.microsoft.com/office/drawing/2014/main" val="20002"/>
                    </a:ext>
                  </a:extLst>
                </a:gridCol>
              </a:tblGrid>
              <a:tr h="2173821">
                <a:tc>
                  <a:txBody>
                    <a:bodyPr/>
                    <a:lstStyle/>
                    <a:p>
                      <a:r>
                        <a:rPr lang="en-US" sz="1800" b="1" kern="1200" dirty="0" smtClean="0">
                          <a:solidFill>
                            <a:schemeClr val="lt1"/>
                          </a:solidFill>
                          <a:effectLst/>
                          <a:latin typeface="+mn-lt"/>
                          <a:ea typeface="+mn-ea"/>
                          <a:cs typeface="+mn-cs"/>
                        </a:rPr>
                        <a:t>1. Creativity and Innovation </a:t>
                      </a:r>
                    </a:p>
                    <a:p>
                      <a:r>
                        <a:rPr lang="en-US" sz="1800" b="0" kern="1200" dirty="0" smtClean="0">
                          <a:solidFill>
                            <a:schemeClr val="lt1"/>
                          </a:solidFill>
                          <a:effectLst/>
                          <a:latin typeface="+mn-lt"/>
                          <a:ea typeface="+mn-ea"/>
                          <a:cs typeface="+mn-cs"/>
                        </a:rPr>
                        <a:t>Students demonstrate creative thinking, construct </a:t>
                      </a:r>
                    </a:p>
                    <a:p>
                      <a:r>
                        <a:rPr lang="en-US" sz="1800" b="0" kern="1200" dirty="0" smtClean="0">
                          <a:solidFill>
                            <a:schemeClr val="lt1"/>
                          </a:solidFill>
                          <a:effectLst/>
                          <a:latin typeface="+mn-lt"/>
                          <a:ea typeface="+mn-ea"/>
                          <a:cs typeface="+mn-cs"/>
                        </a:rPr>
                        <a:t>knowledge, and develop innovative products and </a:t>
                      </a:r>
                    </a:p>
                    <a:p>
                      <a:r>
                        <a:rPr lang="en-US" sz="1800" b="0" kern="1200" dirty="0" smtClean="0">
                          <a:solidFill>
                            <a:schemeClr val="lt1"/>
                          </a:solidFill>
                          <a:effectLst/>
                          <a:latin typeface="+mn-lt"/>
                          <a:ea typeface="+mn-ea"/>
                          <a:cs typeface="+mn-cs"/>
                        </a:rPr>
                        <a:t>processes using technology.</a:t>
                      </a:r>
                      <a:endParaRPr lang="en-US" sz="1800" b="0" dirty="0"/>
                    </a:p>
                  </a:txBody>
                  <a:tcPr marL="68585" marR="68585" marT="34291" marB="34291">
                    <a:solidFill>
                      <a:schemeClr val="accent5"/>
                    </a:solidFill>
                  </a:tcPr>
                </a:tc>
                <a:tc>
                  <a:txBody>
                    <a:bodyPr/>
                    <a:lstStyle/>
                    <a:p>
                      <a:r>
                        <a:rPr lang="en-US" sz="1800" b="1" kern="1200" dirty="0" smtClean="0">
                          <a:solidFill>
                            <a:schemeClr val="lt1"/>
                          </a:solidFill>
                          <a:effectLst/>
                          <a:latin typeface="+mn-lt"/>
                          <a:ea typeface="+mn-ea"/>
                          <a:cs typeface="+mn-cs"/>
                        </a:rPr>
                        <a:t>2. Communication and Collaboration </a:t>
                      </a:r>
                    </a:p>
                    <a:p>
                      <a:r>
                        <a:rPr lang="en-US" sz="1800" b="0" kern="1200" dirty="0" smtClean="0">
                          <a:solidFill>
                            <a:schemeClr val="lt1"/>
                          </a:solidFill>
                          <a:effectLst/>
                          <a:latin typeface="+mn-lt"/>
                          <a:ea typeface="+mn-ea"/>
                          <a:cs typeface="+mn-cs"/>
                        </a:rPr>
                        <a:t>Students use digital media and environments to communicate and work collaboratively, including at a distance, to support individual learning and contribute to the learning of others.</a:t>
                      </a:r>
                    </a:p>
                  </a:txBody>
                  <a:tcPr marL="68585" marR="68585" marT="34291" marB="34291">
                    <a:solidFill>
                      <a:schemeClr val="accent5"/>
                    </a:solidFill>
                  </a:tcPr>
                </a:tc>
                <a:tc>
                  <a:txBody>
                    <a:bodyPr/>
                    <a:lstStyle/>
                    <a:p>
                      <a:r>
                        <a:rPr lang="en-US" sz="1800" b="1" kern="1200" dirty="0" smtClean="0">
                          <a:solidFill>
                            <a:schemeClr val="lt1"/>
                          </a:solidFill>
                          <a:effectLst/>
                          <a:latin typeface="+mn-lt"/>
                          <a:ea typeface="+mn-ea"/>
                          <a:cs typeface="+mn-cs"/>
                        </a:rPr>
                        <a:t>3. Research and Information Fluency</a:t>
                      </a:r>
                    </a:p>
                    <a:p>
                      <a:r>
                        <a:rPr lang="en-US" sz="1800" b="0" kern="1200" dirty="0" smtClean="0">
                          <a:solidFill>
                            <a:schemeClr val="lt1"/>
                          </a:solidFill>
                          <a:effectLst/>
                          <a:latin typeface="+mn-lt"/>
                          <a:ea typeface="+mn-ea"/>
                          <a:cs typeface="+mn-cs"/>
                        </a:rPr>
                        <a:t>Students apply digital tools to gather, evaluate, and use information.</a:t>
                      </a:r>
                    </a:p>
                    <a:p>
                      <a:endParaRPr lang="en-US" sz="1800" b="0" dirty="0"/>
                    </a:p>
                  </a:txBody>
                  <a:tcPr marL="68585" marR="68585" marT="34291" marB="34291">
                    <a:solidFill>
                      <a:schemeClr val="accent5"/>
                    </a:solidFill>
                  </a:tcPr>
                </a:tc>
                <a:extLst>
                  <a:ext uri="{0D108BD9-81ED-4DB2-BD59-A6C34878D82A}">
                    <a16:rowId xmlns:a16="http://schemas.microsoft.com/office/drawing/2014/main" val="10000"/>
                  </a:ext>
                </a:extLst>
              </a:tr>
              <a:tr h="2216819">
                <a:tc>
                  <a:txBody>
                    <a:bodyPr/>
                    <a:lstStyle/>
                    <a:p>
                      <a:r>
                        <a:rPr lang="en-US" sz="1800" b="1" kern="1200" dirty="0" smtClean="0">
                          <a:solidFill>
                            <a:srgbClr val="0070C0"/>
                          </a:solidFill>
                          <a:effectLst/>
                          <a:latin typeface="+mn-lt"/>
                          <a:ea typeface="+mn-ea"/>
                          <a:cs typeface="+mn-cs"/>
                        </a:rPr>
                        <a:t>4. Critical Thinking, Problem Solving, and Decision Making </a:t>
                      </a:r>
                    </a:p>
                    <a:p>
                      <a:r>
                        <a:rPr lang="en-US" sz="1800" b="0" kern="1200" dirty="0" smtClean="0">
                          <a:solidFill>
                            <a:srgbClr val="0070C0"/>
                          </a:solidFill>
                          <a:effectLst/>
                          <a:latin typeface="+mn-lt"/>
                          <a:ea typeface="+mn-ea"/>
                          <a:cs typeface="+mn-cs"/>
                        </a:rPr>
                        <a:t>Students use critical thinking skills to plan and conduct research, manage projects, solve problems, and make informed decisions using appropriate digital tools and resources.</a:t>
                      </a:r>
                      <a:endParaRPr lang="en-US" sz="1800" b="0" dirty="0"/>
                    </a:p>
                  </a:txBody>
                  <a:tcPr marL="68585" marR="68585" marT="34291" marB="34291">
                    <a:solidFill>
                      <a:schemeClr val="accent5">
                        <a:lumMod val="20000"/>
                        <a:lumOff val="80000"/>
                      </a:schemeClr>
                    </a:solidFill>
                  </a:tcPr>
                </a:tc>
                <a:tc>
                  <a:txBody>
                    <a:bodyPr/>
                    <a:lstStyle/>
                    <a:p>
                      <a:r>
                        <a:rPr lang="en-US" sz="1800" b="1" kern="1200" dirty="0" smtClean="0">
                          <a:solidFill>
                            <a:srgbClr val="0070C0"/>
                          </a:solidFill>
                          <a:effectLst/>
                          <a:latin typeface="+mn-lt"/>
                          <a:ea typeface="+mn-ea"/>
                          <a:cs typeface="+mn-cs"/>
                        </a:rPr>
                        <a:t>5. Digital Citizenship </a:t>
                      </a:r>
                    </a:p>
                    <a:p>
                      <a:r>
                        <a:rPr lang="en-US" sz="1800" b="0" kern="1200" dirty="0" smtClean="0">
                          <a:solidFill>
                            <a:srgbClr val="0070C0"/>
                          </a:solidFill>
                          <a:effectLst/>
                          <a:latin typeface="+mn-lt"/>
                          <a:ea typeface="+mn-ea"/>
                          <a:cs typeface="+mn-cs"/>
                        </a:rPr>
                        <a:t>Students understand human, cultural, and societal issues related to technology and practice legal and </a:t>
                      </a:r>
                    </a:p>
                    <a:p>
                      <a:r>
                        <a:rPr lang="en-US" sz="1800" b="0" kern="1200" dirty="0" smtClean="0">
                          <a:solidFill>
                            <a:srgbClr val="0070C0"/>
                          </a:solidFill>
                          <a:effectLst/>
                          <a:latin typeface="+mn-lt"/>
                          <a:ea typeface="+mn-ea"/>
                          <a:cs typeface="+mn-cs"/>
                        </a:rPr>
                        <a:t>ethical behavior. </a:t>
                      </a:r>
                    </a:p>
                    <a:p>
                      <a:endParaRPr lang="en-US" sz="1800" b="0" kern="1200" dirty="0" smtClean="0">
                        <a:solidFill>
                          <a:schemeClr val="lt1"/>
                        </a:solidFill>
                        <a:effectLst/>
                        <a:latin typeface="+mn-lt"/>
                        <a:ea typeface="+mn-ea"/>
                        <a:cs typeface="+mn-cs"/>
                      </a:endParaRPr>
                    </a:p>
                  </a:txBody>
                  <a:tcPr marL="68585" marR="68585" marT="34291" marB="34291">
                    <a:solidFill>
                      <a:schemeClr val="accent5">
                        <a:lumMod val="20000"/>
                        <a:lumOff val="80000"/>
                      </a:schemeClr>
                    </a:solidFill>
                  </a:tcPr>
                </a:tc>
                <a:tc>
                  <a:txBody>
                    <a:bodyPr/>
                    <a:lstStyle/>
                    <a:p>
                      <a:r>
                        <a:rPr lang="en-US" sz="1800" b="1" kern="1200" dirty="0" smtClean="0">
                          <a:solidFill>
                            <a:srgbClr val="0070C0"/>
                          </a:solidFill>
                          <a:effectLst/>
                          <a:latin typeface="+mn-lt"/>
                          <a:ea typeface="+mn-ea"/>
                          <a:cs typeface="+mn-cs"/>
                        </a:rPr>
                        <a:t>6. Technology Operations and Concepts</a:t>
                      </a:r>
                      <a:r>
                        <a:rPr lang="en-US" sz="1800" b="0" kern="1200" dirty="0" smtClean="0">
                          <a:solidFill>
                            <a:srgbClr val="0070C0"/>
                          </a:solidFill>
                          <a:effectLst/>
                          <a:latin typeface="+mn-lt"/>
                          <a:ea typeface="+mn-ea"/>
                          <a:cs typeface="+mn-cs"/>
                        </a:rPr>
                        <a:t> </a:t>
                      </a:r>
                    </a:p>
                    <a:p>
                      <a:r>
                        <a:rPr lang="en-US" sz="1800" b="0" kern="1200" dirty="0" smtClean="0">
                          <a:solidFill>
                            <a:srgbClr val="0070C0"/>
                          </a:solidFill>
                          <a:effectLst/>
                          <a:latin typeface="+mn-lt"/>
                          <a:ea typeface="+mn-ea"/>
                          <a:cs typeface="+mn-cs"/>
                        </a:rPr>
                        <a:t>Students demonstrate a sound understanding of technology concepts, systems, and operations. </a:t>
                      </a:r>
                    </a:p>
                    <a:p>
                      <a:endParaRPr lang="en-US" sz="1800" b="0" dirty="0"/>
                    </a:p>
                  </a:txBody>
                  <a:tcPr marL="68585" marR="68585" marT="34291" marB="34291">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87057" name="Rectangle 4"/>
          <p:cNvSpPr>
            <a:spLocks noChangeArrowheads="1"/>
          </p:cNvSpPr>
          <p:nvPr/>
        </p:nvSpPr>
        <p:spPr bwMode="auto">
          <a:xfrm rot="10800000" flipV="1">
            <a:off x="4550984" y="6322931"/>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dirty="0">
                <a:hlinkClick r:id="rId3"/>
              </a:rPr>
              <a:t>http://www.iste.org/docs/pdfs/20-14_ISTE_Standards-S_PDF.pdf</a:t>
            </a:r>
            <a:r>
              <a:rPr lang="en-US" altLang="en-US" sz="1800" dirty="0"/>
              <a:t> </a:t>
            </a:r>
          </a:p>
        </p:txBody>
      </p:sp>
    </p:spTree>
    <p:extLst>
      <p:ext uri="{BB962C8B-B14F-4D97-AF65-F5344CB8AC3E}">
        <p14:creationId xmlns:p14="http://schemas.microsoft.com/office/powerpoint/2010/main" val="2692156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220116" y="121583"/>
            <a:ext cx="6299201" cy="609600"/>
          </a:xfrm>
        </p:spPr>
        <p:txBody>
          <a:bodyPr>
            <a:normAutofit fontScale="90000"/>
          </a:bodyPr>
          <a:lstStyle/>
          <a:p>
            <a:r>
              <a:rPr lang="en-US" altLang="en-US" dirty="0" smtClean="0">
                <a:solidFill>
                  <a:srgbClr val="0070C0"/>
                </a:solidFill>
              </a:rPr>
              <a:t>Best Practices</a:t>
            </a:r>
          </a:p>
        </p:txBody>
      </p:sp>
      <p:pic>
        <p:nvPicPr>
          <p:cNvPr id="88067" name="Content Placeholder 3" descr="image00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2380"/>
          <a:stretch>
            <a:fillRect/>
          </a:stretch>
        </p:blipFill>
        <p:spPr>
          <a:xfrm>
            <a:off x="3133563" y="121583"/>
            <a:ext cx="8680065" cy="6655623"/>
          </a:xfrm>
          <a:ln w="19050">
            <a:solidFill>
              <a:schemeClr val="accent1"/>
            </a:solidFill>
          </a:ln>
        </p:spPr>
      </p:pic>
    </p:spTree>
    <p:extLst>
      <p:ext uri="{BB962C8B-B14F-4D97-AF65-F5344CB8AC3E}">
        <p14:creationId xmlns:p14="http://schemas.microsoft.com/office/powerpoint/2010/main" val="174439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How have you used projects in your class?</a:t>
            </a:r>
            <a:endParaRPr lang="en-US" dirty="0"/>
          </a:p>
        </p:txBody>
      </p:sp>
      <p:sp>
        <p:nvSpPr>
          <p:cNvPr id="3" name="Content Placeholder 2"/>
          <p:cNvSpPr>
            <a:spLocks noGrp="1"/>
          </p:cNvSpPr>
          <p:nvPr>
            <p:ph idx="1"/>
          </p:nvPr>
        </p:nvSpPr>
        <p:spPr>
          <a:xfrm>
            <a:off x="2589212" y="1905000"/>
            <a:ext cx="4930940" cy="4511565"/>
          </a:xfrm>
        </p:spPr>
        <p:txBody>
          <a:bodyPr>
            <a:normAutofit/>
          </a:bodyPr>
          <a:lstStyle/>
          <a:p>
            <a:r>
              <a:rPr lang="en-US" sz="2600" dirty="0" smtClean="0"/>
              <a:t>Share</a:t>
            </a:r>
            <a:endParaRPr lang="en-US" sz="2600" dirty="0"/>
          </a:p>
        </p:txBody>
      </p:sp>
    </p:spTree>
    <p:extLst>
      <p:ext uri="{BB962C8B-B14F-4D97-AF65-F5344CB8AC3E}">
        <p14:creationId xmlns:p14="http://schemas.microsoft.com/office/powerpoint/2010/main" val="155176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Current Final Exams:</a:t>
            </a:r>
            <a:endParaRPr lang="en-US" dirty="0"/>
          </a:p>
        </p:txBody>
      </p:sp>
      <p:sp>
        <p:nvSpPr>
          <p:cNvPr id="3" name="Content Placeholder 2"/>
          <p:cNvSpPr>
            <a:spLocks noGrp="1"/>
          </p:cNvSpPr>
          <p:nvPr>
            <p:ph idx="1"/>
          </p:nvPr>
        </p:nvSpPr>
        <p:spPr>
          <a:xfrm>
            <a:off x="2589212" y="1392620"/>
            <a:ext cx="4930940" cy="5023945"/>
          </a:xfrm>
        </p:spPr>
        <p:txBody>
          <a:bodyPr>
            <a:normAutofit/>
          </a:bodyPr>
          <a:lstStyle/>
          <a:p>
            <a:r>
              <a:rPr lang="en-US" sz="2600" dirty="0" smtClean="0"/>
              <a:t>What do you currently use for a final?</a:t>
            </a:r>
          </a:p>
          <a:p>
            <a:r>
              <a:rPr lang="en-US" sz="2600" dirty="0" smtClean="0"/>
              <a:t>Why?</a:t>
            </a:r>
          </a:p>
          <a:p>
            <a:r>
              <a:rPr lang="en-US" sz="2600" dirty="0" smtClean="0"/>
              <a:t>What problems do you face with your current  final?</a:t>
            </a:r>
            <a:endParaRPr lang="en-US" sz="2600" dirty="0"/>
          </a:p>
        </p:txBody>
      </p:sp>
    </p:spTree>
    <p:extLst>
      <p:ext uri="{BB962C8B-B14F-4D97-AF65-F5344CB8AC3E}">
        <p14:creationId xmlns:p14="http://schemas.microsoft.com/office/powerpoint/2010/main" val="3399836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 of Project- Based Finals</a:t>
            </a:r>
            <a:endParaRPr lang="en-US" dirty="0"/>
          </a:p>
        </p:txBody>
      </p:sp>
      <p:sp>
        <p:nvSpPr>
          <p:cNvPr id="3" name="Content Placeholder 2"/>
          <p:cNvSpPr>
            <a:spLocks noGrp="1"/>
          </p:cNvSpPr>
          <p:nvPr>
            <p:ph idx="1"/>
          </p:nvPr>
        </p:nvSpPr>
        <p:spPr>
          <a:xfrm>
            <a:off x="2589211" y="1392620"/>
            <a:ext cx="5214719" cy="5326804"/>
          </a:xfrm>
        </p:spPr>
        <p:txBody>
          <a:bodyPr>
            <a:normAutofit/>
          </a:bodyPr>
          <a:lstStyle/>
          <a:p>
            <a:pPr lvl="0"/>
            <a:r>
              <a:rPr lang="en-US" sz="2600" dirty="0"/>
              <a:t>They’re more engaging for students.  Many students won’t study for a test and carelessly fill in bubbles.  A project-based final avoids this.</a:t>
            </a:r>
          </a:p>
          <a:p>
            <a:pPr marL="0" indent="0">
              <a:buNone/>
            </a:pPr>
            <a:endParaRPr lang="en-US" sz="2600" dirty="0"/>
          </a:p>
        </p:txBody>
      </p:sp>
    </p:spTree>
    <p:extLst>
      <p:ext uri="{BB962C8B-B14F-4D97-AF65-F5344CB8AC3E}">
        <p14:creationId xmlns:p14="http://schemas.microsoft.com/office/powerpoint/2010/main" val="1287251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 of Project- Based Finals</a:t>
            </a:r>
            <a:endParaRPr lang="en-US" dirty="0"/>
          </a:p>
        </p:txBody>
      </p:sp>
      <p:sp>
        <p:nvSpPr>
          <p:cNvPr id="3" name="Content Placeholder 2"/>
          <p:cNvSpPr>
            <a:spLocks noGrp="1"/>
          </p:cNvSpPr>
          <p:nvPr>
            <p:ph idx="1"/>
          </p:nvPr>
        </p:nvSpPr>
        <p:spPr>
          <a:xfrm>
            <a:off x="2589211" y="1392620"/>
            <a:ext cx="5214719" cy="5326804"/>
          </a:xfrm>
        </p:spPr>
        <p:txBody>
          <a:bodyPr>
            <a:normAutofit/>
          </a:bodyPr>
          <a:lstStyle/>
          <a:p>
            <a:pPr lvl="0"/>
            <a:r>
              <a:rPr lang="en-US" sz="2600" dirty="0"/>
              <a:t>They’re more engaging for students.  Many students won’t study for a test and carelessly fill in bubbles.  A project-based final avoids this.</a:t>
            </a:r>
          </a:p>
          <a:p>
            <a:pPr lvl="0"/>
            <a:r>
              <a:rPr lang="en-US" sz="2600" dirty="0"/>
              <a:t>They help students demonstrate what they DO know, rather than what they don’t know.</a:t>
            </a:r>
          </a:p>
          <a:p>
            <a:pPr marL="0" indent="0">
              <a:buNone/>
            </a:pPr>
            <a:endParaRPr lang="en-US" sz="2600" dirty="0"/>
          </a:p>
        </p:txBody>
      </p:sp>
    </p:spTree>
    <p:extLst>
      <p:ext uri="{BB962C8B-B14F-4D97-AF65-F5344CB8AC3E}">
        <p14:creationId xmlns:p14="http://schemas.microsoft.com/office/powerpoint/2010/main" val="257393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 of Project- Based Finals</a:t>
            </a:r>
            <a:endParaRPr lang="en-US" dirty="0"/>
          </a:p>
        </p:txBody>
      </p:sp>
      <p:sp>
        <p:nvSpPr>
          <p:cNvPr id="3" name="Content Placeholder 2"/>
          <p:cNvSpPr>
            <a:spLocks noGrp="1"/>
          </p:cNvSpPr>
          <p:nvPr>
            <p:ph idx="1"/>
          </p:nvPr>
        </p:nvSpPr>
        <p:spPr>
          <a:xfrm>
            <a:off x="2589211" y="1392620"/>
            <a:ext cx="5214719" cy="5326804"/>
          </a:xfrm>
        </p:spPr>
        <p:txBody>
          <a:bodyPr>
            <a:normAutofit/>
          </a:bodyPr>
          <a:lstStyle/>
          <a:p>
            <a:pPr lvl="0"/>
            <a:r>
              <a:rPr lang="en-US" sz="2600" dirty="0"/>
              <a:t>They’re more engaging for students.  Many students won’t study for a test and carelessly fill in bubbles.  A project-based final avoids this.</a:t>
            </a:r>
          </a:p>
          <a:p>
            <a:pPr lvl="0"/>
            <a:r>
              <a:rPr lang="en-US" sz="2600" dirty="0"/>
              <a:t>They help students demonstrate what they DO know, rather than what they don’t know.</a:t>
            </a:r>
          </a:p>
          <a:p>
            <a:pPr lvl="0"/>
            <a:r>
              <a:rPr lang="en-US" sz="2600" dirty="0"/>
              <a:t>They encourage students to continue learning</a:t>
            </a:r>
          </a:p>
          <a:p>
            <a:endParaRPr lang="en-US" sz="2600" dirty="0"/>
          </a:p>
        </p:txBody>
      </p:sp>
    </p:spTree>
    <p:extLst>
      <p:ext uri="{BB962C8B-B14F-4D97-AF65-F5344CB8AC3E}">
        <p14:creationId xmlns:p14="http://schemas.microsoft.com/office/powerpoint/2010/main" val="3062703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 of Project- Based Finals</a:t>
            </a:r>
            <a:endParaRPr lang="en-US" dirty="0"/>
          </a:p>
        </p:txBody>
      </p:sp>
      <p:sp>
        <p:nvSpPr>
          <p:cNvPr id="3" name="Content Placeholder 2"/>
          <p:cNvSpPr>
            <a:spLocks noGrp="1"/>
          </p:cNvSpPr>
          <p:nvPr>
            <p:ph idx="1"/>
          </p:nvPr>
        </p:nvSpPr>
        <p:spPr>
          <a:xfrm>
            <a:off x="2589211" y="1392620"/>
            <a:ext cx="5214719" cy="5326804"/>
          </a:xfrm>
        </p:spPr>
        <p:txBody>
          <a:bodyPr>
            <a:normAutofit/>
          </a:bodyPr>
          <a:lstStyle/>
          <a:p>
            <a:pPr lvl="0"/>
            <a:r>
              <a:rPr lang="en-US" sz="2600" dirty="0" smtClean="0"/>
              <a:t>They’re </a:t>
            </a:r>
            <a:r>
              <a:rPr lang="en-US" sz="2600" dirty="0"/>
              <a:t>more interesting for </a:t>
            </a:r>
            <a:r>
              <a:rPr lang="en-US" sz="2600" dirty="0" smtClean="0"/>
              <a:t>you </a:t>
            </a:r>
            <a:endParaRPr lang="en-US" sz="2600" dirty="0"/>
          </a:p>
          <a:p>
            <a:pPr marL="0" indent="0">
              <a:buNone/>
            </a:pPr>
            <a:endParaRPr lang="en-US" sz="2600" dirty="0"/>
          </a:p>
        </p:txBody>
      </p:sp>
    </p:spTree>
    <p:extLst>
      <p:ext uri="{BB962C8B-B14F-4D97-AF65-F5344CB8AC3E}">
        <p14:creationId xmlns:p14="http://schemas.microsoft.com/office/powerpoint/2010/main" val="275161069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38</TotalTime>
  <Words>1090</Words>
  <Application>Microsoft Office PowerPoint</Application>
  <PresentationFormat>Widescreen</PresentationFormat>
  <Paragraphs>118</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Century Gothic</vt:lpstr>
      <vt:lpstr>Wingdings 3</vt:lpstr>
      <vt:lpstr>Wisp</vt:lpstr>
      <vt:lpstr>Final Exam Projects</vt:lpstr>
      <vt:lpstr>Introductions</vt:lpstr>
      <vt:lpstr>Why use projects/ project based learning?</vt:lpstr>
      <vt:lpstr>How have you used projects in your class?</vt:lpstr>
      <vt:lpstr>Current Final Exams:</vt:lpstr>
      <vt:lpstr>Benefits of Project- Based Finals</vt:lpstr>
      <vt:lpstr>Benefits of Project- Based Finals</vt:lpstr>
      <vt:lpstr>Benefits of Project- Based Finals</vt:lpstr>
      <vt:lpstr>Benefits of Project- Based Finals</vt:lpstr>
      <vt:lpstr>Benefits of Project- Based Finals</vt:lpstr>
      <vt:lpstr>Benefits of Project- Based Finals</vt:lpstr>
      <vt:lpstr>Benefits of Project-Based Finals</vt:lpstr>
      <vt:lpstr>Benefits of Project-Based Finals</vt:lpstr>
      <vt:lpstr>My Final Exam for English 11</vt:lpstr>
      <vt:lpstr>My Final Exam for English 11</vt:lpstr>
      <vt:lpstr>My Final Exam for English 11</vt:lpstr>
      <vt:lpstr>My Final Exam for English 11</vt:lpstr>
      <vt:lpstr>My Final Exam for English 11</vt:lpstr>
      <vt:lpstr>My Final Exam for English 11</vt:lpstr>
      <vt:lpstr>Some Ideas:</vt:lpstr>
      <vt:lpstr>Some Ideas:</vt:lpstr>
      <vt:lpstr>Some Ideas:</vt:lpstr>
      <vt:lpstr>Some Ideas:</vt:lpstr>
      <vt:lpstr>Some Ideas:</vt:lpstr>
      <vt:lpstr>Some Ideas:</vt:lpstr>
      <vt:lpstr>Some Ideas:</vt:lpstr>
      <vt:lpstr>Saving Time When Grading:</vt:lpstr>
      <vt:lpstr>Your Turn: Explore &amp; Plan</vt:lpstr>
      <vt:lpstr>Your Turn: Share</vt:lpstr>
      <vt:lpstr>What’s next?</vt:lpstr>
      <vt:lpstr>Information Literacy Standards</vt:lpstr>
      <vt:lpstr>Information Literacy Standards</vt:lpstr>
      <vt:lpstr>ISTE (International Society for Technology in Education) Standards</vt:lpstr>
      <vt:lpstr>Best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Newsela</dc:title>
  <dc:creator>Dewing, Joy</dc:creator>
  <cp:lastModifiedBy>Dewing, Joy</cp:lastModifiedBy>
  <cp:revision>22</cp:revision>
  <dcterms:created xsi:type="dcterms:W3CDTF">2017-05-31T17:55:50Z</dcterms:created>
  <dcterms:modified xsi:type="dcterms:W3CDTF">2017-06-05T20:45:16Z</dcterms:modified>
</cp:coreProperties>
</file>