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0" r:id="rId4"/>
    <p:sldId id="271" r:id="rId5"/>
    <p:sldId id="272" r:id="rId6"/>
    <p:sldId id="273" r:id="rId7"/>
    <p:sldId id="274" r:id="rId8"/>
    <p:sldId id="275" r:id="rId9"/>
    <p:sldId id="276" r:id="rId10"/>
    <p:sldId id="277" r:id="rId11"/>
    <p:sldId id="278" r:id="rId12"/>
    <p:sldId id="279" r:id="rId13"/>
    <p:sldId id="280" r:id="rId14"/>
    <p:sldId id="284" r:id="rId15"/>
    <p:sldId id="307" r:id="rId16"/>
    <p:sldId id="308" r:id="rId17"/>
    <p:sldId id="309" r:id="rId18"/>
    <p:sldId id="310" r:id="rId19"/>
    <p:sldId id="289" r:id="rId20"/>
    <p:sldId id="311" r:id="rId21"/>
    <p:sldId id="312" r:id="rId22"/>
    <p:sldId id="313" r:id="rId23"/>
    <p:sldId id="314" r:id="rId24"/>
    <p:sldId id="292" r:id="rId25"/>
    <p:sldId id="315" r:id="rId26"/>
    <p:sldId id="316" r:id="rId27"/>
    <p:sldId id="293" r:id="rId28"/>
    <p:sldId id="294" r:id="rId29"/>
    <p:sldId id="317" r:id="rId30"/>
    <p:sldId id="296" r:id="rId31"/>
    <p:sldId id="297" r:id="rId32"/>
    <p:sldId id="298" r:id="rId33"/>
    <p:sldId id="301" r:id="rId34"/>
    <p:sldId id="302" r:id="rId35"/>
    <p:sldId id="303" r:id="rId36"/>
    <p:sldId id="304" r:id="rId37"/>
    <p:sldId id="305" r:id="rId38"/>
    <p:sldId id="306" r:id="rId39"/>
    <p:sldId id="261" r:id="rId40"/>
    <p:sldId id="262" r:id="rId41"/>
    <p:sldId id="263" r:id="rId42"/>
    <p:sldId id="264" r:id="rId43"/>
    <p:sldId id="26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6/4/2017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la.org/acrl/issues/infolit/standards/steps#structur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la.org/acrl/issues/infolit/standards/steps#structur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ste.org/docs/pdfs/20-14_ISTE_Standards-S_PDF.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6431914" y="1087821"/>
            <a:ext cx="5514324" cy="5454870"/>
          </a:xfrm>
          <a:prstGeom prst="rect">
            <a:avLst/>
          </a:prstGeom>
        </p:spPr>
      </p:pic>
      <p:sp>
        <p:nvSpPr>
          <p:cNvPr id="2" name="Title 1"/>
          <p:cNvSpPr>
            <a:spLocks noGrp="1"/>
          </p:cNvSpPr>
          <p:nvPr>
            <p:ph type="ctrTitle"/>
          </p:nvPr>
        </p:nvSpPr>
        <p:spPr>
          <a:xfrm>
            <a:off x="1454097" y="2514598"/>
            <a:ext cx="6034524" cy="2262781"/>
          </a:xfrm>
        </p:spPr>
        <p:txBody>
          <a:bodyPr>
            <a:normAutofit fontScale="90000"/>
          </a:bodyPr>
          <a:lstStyle/>
          <a:p>
            <a:r>
              <a:rPr lang="en-US" dirty="0" smtClean="0"/>
              <a:t>Using Jokes, Comics, &amp; Graphic Novels to Meet Literacy Standards</a:t>
            </a:r>
            <a:endParaRPr lang="en-US" dirty="0"/>
          </a:p>
        </p:txBody>
      </p:sp>
      <p:sp>
        <p:nvSpPr>
          <p:cNvPr id="3" name="Subtitle 2"/>
          <p:cNvSpPr>
            <a:spLocks noGrp="1"/>
          </p:cNvSpPr>
          <p:nvPr>
            <p:ph type="subTitle" idx="1"/>
          </p:nvPr>
        </p:nvSpPr>
        <p:spPr/>
        <p:txBody>
          <a:bodyPr>
            <a:noAutofit/>
          </a:bodyPr>
          <a:lstStyle/>
          <a:p>
            <a:r>
              <a:rPr lang="en-US" sz="3000" b="1" dirty="0" smtClean="0"/>
              <a:t>Joy Dewing </a:t>
            </a:r>
          </a:p>
          <a:p>
            <a:r>
              <a:rPr lang="en-US" sz="3000" b="1" dirty="0" smtClean="0"/>
              <a:t>Summer 2017</a:t>
            </a:r>
            <a:endParaRPr lang="en-US" sz="3000" b="1" dirty="0"/>
          </a:p>
        </p:txBody>
      </p:sp>
    </p:spTree>
    <p:extLst>
      <p:ext uri="{BB962C8B-B14F-4D97-AF65-F5344CB8AC3E}">
        <p14:creationId xmlns:p14="http://schemas.microsoft.com/office/powerpoint/2010/main" val="183837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4814" y="476251"/>
            <a:ext cx="8885237"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88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geekculture.com/joyoftech/joyimages/19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1460618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pic>
        <p:nvPicPr>
          <p:cNvPr id="143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188914"/>
            <a:ext cx="295275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1" y="1125539"/>
            <a:ext cx="3662363"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461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l="32211" t="24359" r="33653" b="31837"/>
          <a:stretch>
            <a:fillRect/>
          </a:stretch>
        </p:blipFill>
        <p:spPr bwMode="auto">
          <a:xfrm>
            <a:off x="410616" y="0"/>
            <a:ext cx="4929263" cy="474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21313" t="24359" r="6088" b="33546"/>
          <a:stretch>
            <a:fillRect/>
          </a:stretch>
        </p:blipFill>
        <p:spPr bwMode="auto">
          <a:xfrm>
            <a:off x="4401797" y="3326525"/>
            <a:ext cx="7941455" cy="35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369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19288" y="188914"/>
            <a:ext cx="8229600" cy="981075"/>
          </a:xfrm>
        </p:spPr>
        <p:txBody>
          <a:bodyPr/>
          <a:lstStyle/>
          <a:p>
            <a:pPr eaLnBrk="1" hangingPunct="1"/>
            <a:r>
              <a:rPr lang="en-US" altLang="en-US" smtClean="0">
                <a:solidFill>
                  <a:schemeClr val="tx1"/>
                </a:solidFill>
              </a:rPr>
              <a:t>Why Use Comics?</a:t>
            </a:r>
          </a:p>
        </p:txBody>
      </p:sp>
      <p:sp>
        <p:nvSpPr>
          <p:cNvPr id="19459" name="Rectangle 3"/>
          <p:cNvSpPr>
            <a:spLocks noGrp="1" noChangeArrowheads="1"/>
          </p:cNvSpPr>
          <p:nvPr>
            <p:ph type="body" idx="1"/>
          </p:nvPr>
        </p:nvSpPr>
        <p:spPr>
          <a:xfrm>
            <a:off x="1981200" y="1169989"/>
            <a:ext cx="5397062" cy="4956175"/>
          </a:xfrm>
        </p:spPr>
        <p:txBody>
          <a:bodyPr/>
          <a:lstStyle/>
          <a:p>
            <a:pPr eaLnBrk="1" hangingPunct="1"/>
            <a:r>
              <a:rPr lang="en-US" altLang="en-US" sz="2400" dirty="0" smtClean="0"/>
              <a:t>Graphic Novels are becoming more and more popular, and better written</a:t>
            </a:r>
          </a:p>
          <a:p>
            <a:pPr eaLnBrk="1" hangingPunct="1"/>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298776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19288" y="188914"/>
            <a:ext cx="8229600" cy="981075"/>
          </a:xfrm>
        </p:spPr>
        <p:txBody>
          <a:bodyPr/>
          <a:lstStyle/>
          <a:p>
            <a:pPr eaLnBrk="1" hangingPunct="1"/>
            <a:r>
              <a:rPr lang="en-US" altLang="en-US" smtClean="0">
                <a:solidFill>
                  <a:schemeClr val="tx1"/>
                </a:solidFill>
              </a:rPr>
              <a:t>Why Use Comics?</a:t>
            </a:r>
          </a:p>
        </p:txBody>
      </p:sp>
      <p:sp>
        <p:nvSpPr>
          <p:cNvPr id="19459" name="Rectangle 3"/>
          <p:cNvSpPr>
            <a:spLocks noGrp="1" noChangeArrowheads="1"/>
          </p:cNvSpPr>
          <p:nvPr>
            <p:ph type="body" idx="1"/>
          </p:nvPr>
        </p:nvSpPr>
        <p:spPr>
          <a:xfrm>
            <a:off x="1981200" y="1169989"/>
            <a:ext cx="5397062" cy="4956175"/>
          </a:xfrm>
        </p:spPr>
        <p:txBody>
          <a:bodyPr/>
          <a:lstStyle/>
          <a:p>
            <a:pPr eaLnBrk="1" hangingPunct="1"/>
            <a:r>
              <a:rPr lang="en-US" altLang="en-US" sz="2400" dirty="0" smtClean="0"/>
              <a:t>Graphic Novels are becoming more and more popular, and better written</a:t>
            </a:r>
          </a:p>
          <a:p>
            <a:pPr eaLnBrk="1" hangingPunct="1"/>
            <a:r>
              <a:rPr lang="en-US" altLang="en-US" sz="2400" dirty="0" smtClean="0"/>
              <a:t>Conversations with students</a:t>
            </a:r>
          </a:p>
          <a:p>
            <a:pPr eaLnBrk="1" hangingPunct="1"/>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1592962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19288" y="188914"/>
            <a:ext cx="8229600" cy="981075"/>
          </a:xfrm>
        </p:spPr>
        <p:txBody>
          <a:bodyPr/>
          <a:lstStyle/>
          <a:p>
            <a:pPr eaLnBrk="1" hangingPunct="1"/>
            <a:r>
              <a:rPr lang="en-US" altLang="en-US" smtClean="0">
                <a:solidFill>
                  <a:schemeClr val="tx1"/>
                </a:solidFill>
              </a:rPr>
              <a:t>Why Use Comics?</a:t>
            </a:r>
          </a:p>
        </p:txBody>
      </p:sp>
      <p:sp>
        <p:nvSpPr>
          <p:cNvPr id="19459" name="Rectangle 3"/>
          <p:cNvSpPr>
            <a:spLocks noGrp="1" noChangeArrowheads="1"/>
          </p:cNvSpPr>
          <p:nvPr>
            <p:ph type="body" idx="1"/>
          </p:nvPr>
        </p:nvSpPr>
        <p:spPr>
          <a:xfrm>
            <a:off x="1981200" y="1169989"/>
            <a:ext cx="5397062" cy="4956175"/>
          </a:xfrm>
        </p:spPr>
        <p:txBody>
          <a:bodyPr/>
          <a:lstStyle/>
          <a:p>
            <a:pPr eaLnBrk="1" hangingPunct="1"/>
            <a:r>
              <a:rPr lang="en-US" altLang="en-US" sz="2400" dirty="0" smtClean="0"/>
              <a:t>Graphic Novels are becoming more and more popular, and better written</a:t>
            </a:r>
          </a:p>
          <a:p>
            <a:pPr eaLnBrk="1" hangingPunct="1"/>
            <a:r>
              <a:rPr lang="en-US" altLang="en-US" sz="2400" dirty="0" smtClean="0"/>
              <a:t>Conversations with students</a:t>
            </a:r>
          </a:p>
          <a:p>
            <a:pPr eaLnBrk="1" hangingPunct="1"/>
            <a:r>
              <a:rPr lang="en-US" altLang="en-US" sz="2400" dirty="0" smtClean="0"/>
              <a:t>Assess comprehension and learning</a:t>
            </a:r>
          </a:p>
          <a:p>
            <a:pPr eaLnBrk="1" hangingPunct="1"/>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1163081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19288" y="188914"/>
            <a:ext cx="8229600" cy="981075"/>
          </a:xfrm>
        </p:spPr>
        <p:txBody>
          <a:bodyPr/>
          <a:lstStyle/>
          <a:p>
            <a:pPr eaLnBrk="1" hangingPunct="1"/>
            <a:r>
              <a:rPr lang="en-US" altLang="en-US" smtClean="0">
                <a:solidFill>
                  <a:schemeClr val="tx1"/>
                </a:solidFill>
              </a:rPr>
              <a:t>Why Use Comics?</a:t>
            </a:r>
          </a:p>
        </p:txBody>
      </p:sp>
      <p:sp>
        <p:nvSpPr>
          <p:cNvPr id="19459" name="Rectangle 3"/>
          <p:cNvSpPr>
            <a:spLocks noGrp="1" noChangeArrowheads="1"/>
          </p:cNvSpPr>
          <p:nvPr>
            <p:ph type="body" idx="1"/>
          </p:nvPr>
        </p:nvSpPr>
        <p:spPr>
          <a:xfrm>
            <a:off x="1981200" y="1169989"/>
            <a:ext cx="5397062" cy="4956175"/>
          </a:xfrm>
        </p:spPr>
        <p:txBody>
          <a:bodyPr/>
          <a:lstStyle/>
          <a:p>
            <a:pPr eaLnBrk="1" hangingPunct="1"/>
            <a:r>
              <a:rPr lang="en-US" altLang="en-US" sz="2400" dirty="0" smtClean="0"/>
              <a:t>Graphic Novels are becoming more and more popular, and better written</a:t>
            </a:r>
          </a:p>
          <a:p>
            <a:pPr eaLnBrk="1" hangingPunct="1"/>
            <a:r>
              <a:rPr lang="en-US" altLang="en-US" sz="2400" dirty="0" smtClean="0"/>
              <a:t>Conversations with students</a:t>
            </a:r>
          </a:p>
          <a:p>
            <a:pPr eaLnBrk="1" hangingPunct="1"/>
            <a:r>
              <a:rPr lang="en-US" altLang="en-US" sz="2400" dirty="0" smtClean="0"/>
              <a:t>Assess comprehension and learning</a:t>
            </a:r>
          </a:p>
          <a:p>
            <a:pPr eaLnBrk="1" hangingPunct="1"/>
            <a:r>
              <a:rPr lang="en-US" altLang="en-US" sz="2400" dirty="0" smtClean="0"/>
              <a:t>Higher order thinking</a:t>
            </a:r>
          </a:p>
          <a:p>
            <a:pPr eaLnBrk="1" hangingPunct="1"/>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4230400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19288" y="188914"/>
            <a:ext cx="8229600" cy="981075"/>
          </a:xfrm>
        </p:spPr>
        <p:txBody>
          <a:bodyPr/>
          <a:lstStyle/>
          <a:p>
            <a:pPr eaLnBrk="1" hangingPunct="1"/>
            <a:r>
              <a:rPr lang="en-US" altLang="en-US" smtClean="0">
                <a:solidFill>
                  <a:schemeClr val="tx1"/>
                </a:solidFill>
              </a:rPr>
              <a:t>Why Use Comics?</a:t>
            </a:r>
          </a:p>
        </p:txBody>
      </p:sp>
      <p:sp>
        <p:nvSpPr>
          <p:cNvPr id="19459" name="Rectangle 3"/>
          <p:cNvSpPr>
            <a:spLocks noGrp="1" noChangeArrowheads="1"/>
          </p:cNvSpPr>
          <p:nvPr>
            <p:ph type="body" idx="1"/>
          </p:nvPr>
        </p:nvSpPr>
        <p:spPr>
          <a:xfrm>
            <a:off x="1981200" y="1169989"/>
            <a:ext cx="5397062" cy="4956175"/>
          </a:xfrm>
        </p:spPr>
        <p:txBody>
          <a:bodyPr/>
          <a:lstStyle/>
          <a:p>
            <a:pPr eaLnBrk="1" hangingPunct="1"/>
            <a:r>
              <a:rPr lang="en-US" altLang="en-US" sz="2400" dirty="0" smtClean="0"/>
              <a:t>Graphic Novels are becoming more and more popular, and better written</a:t>
            </a:r>
          </a:p>
          <a:p>
            <a:pPr eaLnBrk="1" hangingPunct="1"/>
            <a:r>
              <a:rPr lang="en-US" altLang="en-US" sz="2400" dirty="0" smtClean="0"/>
              <a:t>Conversations with students</a:t>
            </a:r>
          </a:p>
          <a:p>
            <a:pPr eaLnBrk="1" hangingPunct="1"/>
            <a:r>
              <a:rPr lang="en-US" altLang="en-US" sz="2400" dirty="0" smtClean="0"/>
              <a:t>Assess comprehension and learning</a:t>
            </a:r>
          </a:p>
          <a:p>
            <a:pPr eaLnBrk="1" hangingPunct="1"/>
            <a:r>
              <a:rPr lang="en-US" altLang="en-US" sz="2400" dirty="0" smtClean="0"/>
              <a:t>Higher order thinking</a:t>
            </a:r>
          </a:p>
          <a:p>
            <a:pPr eaLnBrk="1" hangingPunct="1"/>
            <a:r>
              <a:rPr lang="en-US" altLang="en-US" sz="2400" dirty="0" smtClean="0"/>
              <a:t>Support </a:t>
            </a:r>
            <a:r>
              <a:rPr lang="en-US" altLang="en-US" sz="2400" dirty="0" smtClean="0"/>
              <a:t>struggling and reluctant  </a:t>
            </a:r>
            <a:r>
              <a:rPr lang="en-US" altLang="en-US" sz="2400" dirty="0" smtClean="0"/>
              <a:t>readers</a:t>
            </a:r>
          </a:p>
          <a:p>
            <a:pPr eaLnBrk="1" hangingPunct="1"/>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603094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4579" name="Rectangle 3"/>
          <p:cNvSpPr>
            <a:spLocks noGrp="1" noChangeArrowheads="1"/>
          </p:cNvSpPr>
          <p:nvPr>
            <p:ph type="body" idx="1"/>
          </p:nvPr>
        </p:nvSpPr>
        <p:spPr>
          <a:xfrm>
            <a:off x="1981200" y="1169989"/>
            <a:ext cx="4845269" cy="4956175"/>
          </a:xfrm>
        </p:spPr>
        <p:txBody>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Are popular</a:t>
            </a:r>
          </a:p>
          <a:p>
            <a:pPr lvl="1" eaLnBrk="1" hangingPunct="1">
              <a:buFont typeface="Wingdings" panose="05000000000000000000" pitchFamily="2" charset="2"/>
              <a:buChar char="ü"/>
            </a:pPr>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940904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2589212" y="1392620"/>
            <a:ext cx="5041298" cy="4992413"/>
          </a:xfrm>
        </p:spPr>
        <p:txBody>
          <a:bodyPr>
            <a:normAutofit/>
          </a:bodyPr>
          <a:lstStyle/>
          <a:p>
            <a:pPr marL="257175" indent="-257175">
              <a:defRPr/>
            </a:pPr>
            <a:r>
              <a:rPr lang="en-US" sz="2800" dirty="0"/>
              <a:t>Name</a:t>
            </a:r>
          </a:p>
          <a:p>
            <a:pPr marL="257175" indent="-257175">
              <a:defRPr/>
            </a:pPr>
            <a:r>
              <a:rPr lang="en-US" sz="2800" dirty="0"/>
              <a:t>Where you teach</a:t>
            </a:r>
          </a:p>
          <a:p>
            <a:pPr marL="257175" indent="-257175">
              <a:defRPr/>
            </a:pPr>
            <a:r>
              <a:rPr lang="en-US" sz="2800" dirty="0"/>
              <a:t>What you teach</a:t>
            </a:r>
          </a:p>
          <a:p>
            <a:pPr marL="257175" indent="-257175">
              <a:defRPr/>
            </a:pPr>
            <a:r>
              <a:rPr lang="en-US" sz="2800" dirty="0"/>
              <a:t>Why you’re interested in this session</a:t>
            </a:r>
          </a:p>
          <a:p>
            <a:pPr marL="257175" indent="-257175">
              <a:defRPr/>
            </a:pPr>
            <a:r>
              <a:rPr lang="en-US" sz="2800" dirty="0"/>
              <a:t>What you’re hoping to learn today</a:t>
            </a:r>
          </a:p>
          <a:p>
            <a:pPr marL="257175" indent="-257175">
              <a:defRPr/>
            </a:pPr>
            <a:r>
              <a:rPr lang="en-US" sz="2800" dirty="0"/>
              <a:t>A book you want to read this summer</a:t>
            </a:r>
          </a:p>
          <a:p>
            <a:endParaRPr lang="en-US" sz="2600" dirty="0"/>
          </a:p>
        </p:txBody>
      </p:sp>
    </p:spTree>
    <p:extLst>
      <p:ext uri="{BB962C8B-B14F-4D97-AF65-F5344CB8AC3E}">
        <p14:creationId xmlns:p14="http://schemas.microsoft.com/office/powerpoint/2010/main" val="338198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4579" name="Rectangle 3"/>
          <p:cNvSpPr>
            <a:spLocks noGrp="1" noChangeArrowheads="1"/>
          </p:cNvSpPr>
          <p:nvPr>
            <p:ph type="body" idx="1"/>
          </p:nvPr>
        </p:nvSpPr>
        <p:spPr>
          <a:xfrm>
            <a:off x="1981200" y="1169989"/>
            <a:ext cx="4845269" cy="4956175"/>
          </a:xfrm>
        </p:spPr>
        <p:txBody>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Are popular</a:t>
            </a:r>
          </a:p>
          <a:p>
            <a:pPr lvl="1" eaLnBrk="1" hangingPunct="1">
              <a:buFont typeface="Wingdings" panose="05000000000000000000" pitchFamily="2" charset="2"/>
              <a:buChar char="ü"/>
            </a:pPr>
            <a:r>
              <a:rPr lang="en-US" altLang="en-US" sz="2400" dirty="0" smtClean="0"/>
              <a:t> Provide linguistic support</a:t>
            </a:r>
          </a:p>
          <a:p>
            <a:pPr lvl="1" eaLnBrk="1" hangingPunct="1">
              <a:buFont typeface="Wingdings" panose="05000000000000000000" pitchFamily="2" charset="2"/>
              <a:buChar char="ü"/>
            </a:pPr>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708993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4579" name="Rectangle 3"/>
          <p:cNvSpPr>
            <a:spLocks noGrp="1" noChangeArrowheads="1"/>
          </p:cNvSpPr>
          <p:nvPr>
            <p:ph type="body" idx="1"/>
          </p:nvPr>
        </p:nvSpPr>
        <p:spPr>
          <a:xfrm>
            <a:off x="1981200" y="1169989"/>
            <a:ext cx="4845269" cy="4956175"/>
          </a:xfrm>
        </p:spPr>
        <p:txBody>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Are popular</a:t>
            </a:r>
          </a:p>
          <a:p>
            <a:pPr lvl="1" eaLnBrk="1" hangingPunct="1">
              <a:buFont typeface="Wingdings" panose="05000000000000000000" pitchFamily="2" charset="2"/>
              <a:buChar char="ü"/>
            </a:pPr>
            <a:r>
              <a:rPr lang="en-US" altLang="en-US" sz="2400" dirty="0" smtClean="0"/>
              <a:t> Provide linguistic support</a:t>
            </a:r>
          </a:p>
          <a:p>
            <a:pPr lvl="1" eaLnBrk="1" hangingPunct="1">
              <a:buFont typeface="Wingdings" panose="05000000000000000000" pitchFamily="2" charset="2"/>
              <a:buChar char="ü"/>
            </a:pPr>
            <a:r>
              <a:rPr lang="en-US" altLang="en-US" sz="2400" dirty="0" smtClean="0"/>
              <a:t> Contain rare words; higher vocabulary than conversation </a:t>
            </a:r>
          </a:p>
          <a:p>
            <a:pPr lvl="1" eaLnBrk="1" hangingPunct="1">
              <a:buFont typeface="Wingdings" panose="05000000000000000000" pitchFamily="2" charset="2"/>
              <a:buChar char="ü"/>
            </a:pPr>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3880036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4579" name="Rectangle 3"/>
          <p:cNvSpPr>
            <a:spLocks noGrp="1" noChangeArrowheads="1"/>
          </p:cNvSpPr>
          <p:nvPr>
            <p:ph type="body" idx="1"/>
          </p:nvPr>
        </p:nvSpPr>
        <p:spPr>
          <a:xfrm>
            <a:off x="1981200" y="1169989"/>
            <a:ext cx="4845269" cy="4956175"/>
          </a:xfrm>
        </p:spPr>
        <p:txBody>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Are popular</a:t>
            </a:r>
          </a:p>
          <a:p>
            <a:pPr lvl="1" eaLnBrk="1" hangingPunct="1">
              <a:buFont typeface="Wingdings" panose="05000000000000000000" pitchFamily="2" charset="2"/>
              <a:buChar char="ü"/>
            </a:pPr>
            <a:r>
              <a:rPr lang="en-US" altLang="en-US" sz="2400" dirty="0" smtClean="0"/>
              <a:t> Provide linguistic support</a:t>
            </a:r>
          </a:p>
          <a:p>
            <a:pPr lvl="1" eaLnBrk="1" hangingPunct="1">
              <a:buFont typeface="Wingdings" panose="05000000000000000000" pitchFamily="2" charset="2"/>
              <a:buChar char="ü"/>
            </a:pPr>
            <a:r>
              <a:rPr lang="en-US" altLang="en-US" sz="2400" dirty="0" smtClean="0"/>
              <a:t> Contain rare words; higher vocabulary than conversation </a:t>
            </a:r>
          </a:p>
          <a:p>
            <a:pPr lvl="1" eaLnBrk="1" hangingPunct="1">
              <a:buFont typeface="Wingdings" panose="05000000000000000000" pitchFamily="2" charset="2"/>
              <a:buChar char="ü"/>
            </a:pPr>
            <a:r>
              <a:rPr lang="en-US" altLang="en-US" sz="2400" dirty="0" smtClean="0"/>
              <a:t> Support reading development</a:t>
            </a:r>
          </a:p>
          <a:p>
            <a:pPr lvl="1" eaLnBrk="1" hangingPunct="1">
              <a:buFont typeface="Wingdings" panose="05000000000000000000" pitchFamily="2" charset="2"/>
              <a:buChar char="ü"/>
            </a:pPr>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314790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4579" name="Rectangle 3"/>
          <p:cNvSpPr>
            <a:spLocks noGrp="1" noChangeArrowheads="1"/>
          </p:cNvSpPr>
          <p:nvPr>
            <p:ph type="body" idx="1"/>
          </p:nvPr>
        </p:nvSpPr>
        <p:spPr>
          <a:xfrm>
            <a:off x="1981200" y="1169989"/>
            <a:ext cx="4845269" cy="4956175"/>
          </a:xfrm>
        </p:spPr>
        <p:txBody>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Are popular</a:t>
            </a:r>
          </a:p>
          <a:p>
            <a:pPr lvl="1" eaLnBrk="1" hangingPunct="1">
              <a:buFont typeface="Wingdings" panose="05000000000000000000" pitchFamily="2" charset="2"/>
              <a:buChar char="ü"/>
            </a:pPr>
            <a:r>
              <a:rPr lang="en-US" altLang="en-US" sz="2400" dirty="0" smtClean="0"/>
              <a:t> Provide linguistic support</a:t>
            </a:r>
          </a:p>
          <a:p>
            <a:pPr lvl="1" eaLnBrk="1" hangingPunct="1">
              <a:buFont typeface="Wingdings" panose="05000000000000000000" pitchFamily="2" charset="2"/>
              <a:buChar char="ü"/>
            </a:pPr>
            <a:r>
              <a:rPr lang="en-US" altLang="en-US" sz="2400" dirty="0" smtClean="0"/>
              <a:t> Contain rare words; higher vocabulary than conversation </a:t>
            </a:r>
          </a:p>
          <a:p>
            <a:pPr lvl="1" eaLnBrk="1" hangingPunct="1">
              <a:buFont typeface="Wingdings" panose="05000000000000000000" pitchFamily="2" charset="2"/>
              <a:buChar char="ü"/>
            </a:pPr>
            <a:r>
              <a:rPr lang="en-US" altLang="en-US" sz="2400" dirty="0" smtClean="0"/>
              <a:t> Support reading development</a:t>
            </a:r>
          </a:p>
          <a:p>
            <a:pPr lvl="1" eaLnBrk="1" hangingPunct="1">
              <a:buFont typeface="Wingdings" panose="05000000000000000000" pitchFamily="2" charset="2"/>
              <a:buChar char="ü"/>
            </a:pPr>
            <a:r>
              <a:rPr lang="en-US" altLang="en-US" sz="2400" dirty="0" smtClean="0"/>
              <a:t> Increase student pleasure reading &amp; create positive reading attitudes</a:t>
            </a:r>
          </a:p>
          <a:p>
            <a:pPr eaLnBrk="1" hangingPunct="1"/>
            <a:endParaRPr lang="en-US" alt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1854467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7651" name="Rectangle 3"/>
          <p:cNvSpPr>
            <a:spLocks noGrp="1" noChangeArrowheads="1"/>
          </p:cNvSpPr>
          <p:nvPr>
            <p:ph type="body" idx="1"/>
          </p:nvPr>
        </p:nvSpPr>
        <p:spPr>
          <a:xfrm>
            <a:off x="1981200" y="1169989"/>
            <a:ext cx="5050221" cy="4956175"/>
          </a:xfrm>
        </p:spPr>
        <p:txBody>
          <a:bodyPr>
            <a:normAutofit/>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Support struggling readers and ESL students</a:t>
            </a:r>
          </a:p>
          <a:p>
            <a:pPr lvl="1" eaLnBrk="1" hangingPunct="1">
              <a:buFont typeface="Wingdings" panose="05000000000000000000" pitchFamily="2" charset="2"/>
              <a:buChar char="ü"/>
            </a:pPr>
            <a:endParaRPr lang="en-US" altLang="en-US" sz="2400"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2159344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7651" name="Rectangle 3"/>
          <p:cNvSpPr>
            <a:spLocks noGrp="1" noChangeArrowheads="1"/>
          </p:cNvSpPr>
          <p:nvPr>
            <p:ph type="body" idx="1"/>
          </p:nvPr>
        </p:nvSpPr>
        <p:spPr>
          <a:xfrm>
            <a:off x="1981200" y="1169989"/>
            <a:ext cx="5050221" cy="4956175"/>
          </a:xfrm>
        </p:spPr>
        <p:txBody>
          <a:bodyPr>
            <a:normAutofit/>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Support struggling readers and ESL students</a:t>
            </a:r>
          </a:p>
          <a:p>
            <a:pPr lvl="1" eaLnBrk="1" hangingPunct="1">
              <a:buFont typeface="Wingdings" panose="05000000000000000000" pitchFamily="2" charset="2"/>
              <a:buChar char="ü"/>
            </a:pPr>
            <a:r>
              <a:rPr lang="en-US" altLang="en-US" sz="2400" dirty="0" smtClean="0"/>
              <a:t> Develop critical thinking skills</a:t>
            </a:r>
          </a:p>
          <a:p>
            <a:pPr lvl="1" eaLnBrk="1" hangingPunct="1">
              <a:buFont typeface="Wingdings" panose="05000000000000000000" pitchFamily="2" charset="2"/>
              <a:buChar char="ü"/>
            </a:pPr>
            <a:endParaRPr lang="en-US" altLang="en-US" sz="2400"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777779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52625" y="279401"/>
            <a:ext cx="8229600" cy="981075"/>
          </a:xfrm>
        </p:spPr>
        <p:txBody>
          <a:bodyPr/>
          <a:lstStyle/>
          <a:p>
            <a:pPr eaLnBrk="1" hangingPunct="1"/>
            <a:r>
              <a:rPr lang="en-US" altLang="en-US" smtClean="0">
                <a:solidFill>
                  <a:schemeClr val="tx1"/>
                </a:solidFill>
              </a:rPr>
              <a:t>Research</a:t>
            </a:r>
          </a:p>
        </p:txBody>
      </p:sp>
      <p:sp>
        <p:nvSpPr>
          <p:cNvPr id="27651" name="Rectangle 3"/>
          <p:cNvSpPr>
            <a:spLocks noGrp="1" noChangeArrowheads="1"/>
          </p:cNvSpPr>
          <p:nvPr>
            <p:ph type="body" idx="1"/>
          </p:nvPr>
        </p:nvSpPr>
        <p:spPr>
          <a:xfrm>
            <a:off x="1981200" y="1169989"/>
            <a:ext cx="5050221" cy="4956175"/>
          </a:xfrm>
        </p:spPr>
        <p:txBody>
          <a:bodyPr>
            <a:normAutofit/>
          </a:bodyPr>
          <a:lstStyle/>
          <a:p>
            <a:pPr eaLnBrk="1" hangingPunct="1"/>
            <a:r>
              <a:rPr lang="en-US" altLang="en-US" sz="2400" dirty="0" smtClean="0"/>
              <a:t>Comics &amp; Graphic Novels:</a:t>
            </a:r>
          </a:p>
          <a:p>
            <a:pPr lvl="1" eaLnBrk="1" hangingPunct="1">
              <a:buFont typeface="Wingdings" panose="05000000000000000000" pitchFamily="2" charset="2"/>
              <a:buChar char="ü"/>
            </a:pPr>
            <a:r>
              <a:rPr lang="en-US" altLang="en-US" sz="2400" dirty="0" smtClean="0"/>
              <a:t> Support struggling readers and ESL students</a:t>
            </a:r>
          </a:p>
          <a:p>
            <a:pPr lvl="1" eaLnBrk="1" hangingPunct="1">
              <a:buFont typeface="Wingdings" panose="05000000000000000000" pitchFamily="2" charset="2"/>
              <a:buChar char="ü"/>
            </a:pPr>
            <a:r>
              <a:rPr lang="en-US" altLang="en-US" sz="2400" dirty="0" smtClean="0"/>
              <a:t> Develop critical thinking skills</a:t>
            </a:r>
          </a:p>
          <a:p>
            <a:pPr lvl="1" eaLnBrk="1" hangingPunct="1">
              <a:buFont typeface="Wingdings" panose="05000000000000000000" pitchFamily="2" charset="2"/>
              <a:buChar char="ü"/>
            </a:pPr>
            <a:r>
              <a:rPr lang="en-US" altLang="en-US" sz="2400" dirty="0" smtClean="0"/>
              <a:t> Increase reading motivation</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2369021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Taking a look at comics:</a:t>
            </a:r>
          </a:p>
        </p:txBody>
      </p:sp>
      <p:sp>
        <p:nvSpPr>
          <p:cNvPr id="28675" name="Content Placeholder 2"/>
          <p:cNvSpPr>
            <a:spLocks noGrp="1"/>
          </p:cNvSpPr>
          <p:nvPr>
            <p:ph idx="1"/>
          </p:nvPr>
        </p:nvSpPr>
        <p:spPr>
          <a:xfrm>
            <a:off x="2589212" y="1481959"/>
            <a:ext cx="4284554" cy="4429263"/>
          </a:xfrm>
        </p:spPr>
        <p:txBody>
          <a:bodyPr/>
          <a:lstStyle/>
          <a:p>
            <a:pPr>
              <a:buFont typeface="Wingdings" panose="05000000000000000000" pitchFamily="2" charset="2"/>
              <a:buChar char="q"/>
            </a:pPr>
            <a:r>
              <a:rPr lang="en-US" altLang="en-US" dirty="0" smtClean="0"/>
              <a:t> </a:t>
            </a:r>
            <a:r>
              <a:rPr lang="en-US" altLang="en-US" sz="2400" dirty="0" smtClean="0"/>
              <a:t>What do you notice?</a:t>
            </a:r>
          </a:p>
          <a:p>
            <a:pPr>
              <a:buFont typeface="Wingdings" panose="05000000000000000000" pitchFamily="2" charset="2"/>
              <a:buChar char="q"/>
            </a:pPr>
            <a:r>
              <a:rPr lang="en-US" altLang="en-US" sz="2400" dirty="0" smtClean="0"/>
              <a:t> How is it organized?</a:t>
            </a:r>
          </a:p>
          <a:p>
            <a:pPr>
              <a:buFont typeface="Wingdings" panose="05000000000000000000" pitchFamily="2" charset="2"/>
              <a:buChar char="q"/>
            </a:pPr>
            <a:r>
              <a:rPr lang="en-US" altLang="en-US" sz="2400" dirty="0" smtClean="0"/>
              <a:t> How is it similar to/ different from other genres?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3908997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l="7919" t="13579" r="23422" b="12595"/>
          <a:stretch>
            <a:fillRect/>
          </a:stretch>
        </p:blipFill>
        <p:spPr bwMode="auto">
          <a:xfrm>
            <a:off x="2279650" y="188913"/>
            <a:ext cx="7920038"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569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Taking a look at comics:</a:t>
            </a:r>
          </a:p>
        </p:txBody>
      </p:sp>
      <p:sp>
        <p:nvSpPr>
          <p:cNvPr id="28675" name="Content Placeholder 2"/>
          <p:cNvSpPr>
            <a:spLocks noGrp="1"/>
          </p:cNvSpPr>
          <p:nvPr>
            <p:ph idx="1"/>
          </p:nvPr>
        </p:nvSpPr>
        <p:spPr>
          <a:xfrm>
            <a:off x="2589212" y="1481959"/>
            <a:ext cx="4284554" cy="4429263"/>
          </a:xfrm>
        </p:spPr>
        <p:txBody>
          <a:bodyPr/>
          <a:lstStyle/>
          <a:p>
            <a:pPr>
              <a:buFont typeface="Wingdings" panose="05000000000000000000" pitchFamily="2" charset="2"/>
              <a:buChar char="q"/>
            </a:pPr>
            <a:r>
              <a:rPr lang="en-US" altLang="en-US" dirty="0" smtClean="0"/>
              <a:t> </a:t>
            </a:r>
            <a:r>
              <a:rPr lang="en-US" altLang="en-US" sz="2400" dirty="0" smtClean="0"/>
              <a:t>What do you notice?</a:t>
            </a:r>
          </a:p>
          <a:p>
            <a:pPr>
              <a:buFont typeface="Wingdings" panose="05000000000000000000" pitchFamily="2" charset="2"/>
              <a:buChar char="q"/>
            </a:pPr>
            <a:r>
              <a:rPr lang="en-US" altLang="en-US" sz="2400" dirty="0" smtClean="0"/>
              <a:t> How is it organized?</a:t>
            </a:r>
          </a:p>
          <a:p>
            <a:pPr>
              <a:buFont typeface="Wingdings" panose="05000000000000000000" pitchFamily="2" charset="2"/>
              <a:buChar char="q"/>
            </a:pPr>
            <a:r>
              <a:rPr lang="en-US" altLang="en-US" sz="2400" dirty="0" smtClean="0"/>
              <a:t> How is it similar to/ different from other genres?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1833478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
        <p:nvSpPr>
          <p:cNvPr id="2" name="Title 1"/>
          <p:cNvSpPr>
            <a:spLocks noGrp="1"/>
          </p:cNvSpPr>
          <p:nvPr>
            <p:ph type="title"/>
          </p:nvPr>
        </p:nvSpPr>
        <p:spPr>
          <a:xfrm>
            <a:off x="1592317" y="624109"/>
            <a:ext cx="6321973" cy="5729393"/>
          </a:xfrm>
        </p:spPr>
        <p:txBody>
          <a:bodyPr>
            <a:noAutofit/>
          </a:bodyPr>
          <a:lstStyle/>
          <a:p>
            <a:pPr marL="0" indent="0">
              <a:defRPr/>
            </a:pPr>
            <a:r>
              <a:rPr lang="en-US" sz="4800" dirty="0">
                <a:solidFill>
                  <a:schemeClr val="accent2">
                    <a:lumMod val="60000"/>
                    <a:lumOff val="40000"/>
                  </a:schemeClr>
                </a:solidFill>
              </a:rPr>
              <a:t>“My greatest sorrow in my life is that I never did comics.”</a:t>
            </a:r>
            <a:br>
              <a:rPr lang="en-US" sz="4800" dirty="0">
                <a:solidFill>
                  <a:schemeClr val="accent2">
                    <a:lumMod val="60000"/>
                    <a:lumOff val="40000"/>
                  </a:schemeClr>
                </a:solidFill>
              </a:rPr>
            </a:br>
            <a:r>
              <a:rPr lang="en-US" sz="4800" dirty="0">
                <a:solidFill>
                  <a:schemeClr val="accent2">
                    <a:lumMod val="60000"/>
                    <a:lumOff val="40000"/>
                  </a:schemeClr>
                </a:solidFill>
              </a:rPr>
              <a:t/>
            </a:r>
            <a:br>
              <a:rPr lang="en-US" sz="4800" dirty="0">
                <a:solidFill>
                  <a:schemeClr val="accent2">
                    <a:lumMod val="60000"/>
                    <a:lumOff val="40000"/>
                  </a:schemeClr>
                </a:solidFill>
              </a:rPr>
            </a:br>
            <a:r>
              <a:rPr lang="en-US" sz="4800" dirty="0">
                <a:solidFill>
                  <a:schemeClr val="accent2">
                    <a:lumMod val="60000"/>
                    <a:lumOff val="40000"/>
                  </a:schemeClr>
                </a:solidFill>
              </a:rPr>
              <a:t>~ Pablo Picasso </a:t>
            </a:r>
            <a:br>
              <a:rPr lang="en-US" sz="4800" dirty="0">
                <a:solidFill>
                  <a:schemeClr val="accent2">
                    <a:lumMod val="60000"/>
                    <a:lumOff val="40000"/>
                  </a:schemeClr>
                </a:solidFill>
              </a:rPr>
            </a:br>
            <a:endParaRPr lang="en-US" sz="4800" dirty="0"/>
          </a:p>
        </p:txBody>
      </p:sp>
    </p:spTree>
    <p:extLst>
      <p:ext uri="{BB962C8B-B14F-4D97-AF65-F5344CB8AC3E}">
        <p14:creationId xmlns:p14="http://schemas.microsoft.com/office/powerpoint/2010/main" val="4153980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Taking a look at comics:</a:t>
            </a:r>
          </a:p>
        </p:txBody>
      </p:sp>
      <p:sp>
        <p:nvSpPr>
          <p:cNvPr id="3" name="Content Placeholder 2"/>
          <p:cNvSpPr>
            <a:spLocks noGrp="1"/>
          </p:cNvSpPr>
          <p:nvPr>
            <p:ph idx="1"/>
          </p:nvPr>
        </p:nvSpPr>
        <p:spPr>
          <a:xfrm>
            <a:off x="2592925" y="1566042"/>
            <a:ext cx="4142664" cy="3777622"/>
          </a:xfrm>
        </p:spPr>
        <p:txBody>
          <a:bodyPr/>
          <a:lstStyle/>
          <a:p>
            <a:pPr>
              <a:buFont typeface="Wingdings" panose="05000000000000000000" pitchFamily="2" charset="2"/>
              <a:buChar char="q"/>
              <a:defRPr/>
            </a:pPr>
            <a:r>
              <a:rPr lang="en-US" dirty="0" smtClean="0"/>
              <a:t> </a:t>
            </a:r>
            <a:r>
              <a:rPr lang="en-US" sz="2400" dirty="0" smtClean="0"/>
              <a:t>What reading strategies did you use to comprehend it?</a:t>
            </a:r>
            <a:endParaRPr lang="en-US" sz="2400" dirty="0"/>
          </a:p>
          <a:p>
            <a:pPr marL="0" indent="0">
              <a:buNone/>
              <a:defRPr/>
            </a:pPr>
            <a:endParaRPr lang="en-US" sz="24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288870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Taking a look at comics:</a:t>
            </a:r>
          </a:p>
        </p:txBody>
      </p:sp>
      <p:sp>
        <p:nvSpPr>
          <p:cNvPr id="3" name="Content Placeholder 2"/>
          <p:cNvSpPr>
            <a:spLocks noGrp="1"/>
          </p:cNvSpPr>
          <p:nvPr>
            <p:ph idx="1"/>
          </p:nvPr>
        </p:nvSpPr>
        <p:spPr>
          <a:xfrm>
            <a:off x="2592925" y="1455683"/>
            <a:ext cx="4615629" cy="3777622"/>
          </a:xfrm>
        </p:spPr>
        <p:txBody>
          <a:bodyPr/>
          <a:lstStyle/>
          <a:p>
            <a:pPr>
              <a:buFont typeface="Wingdings" panose="05000000000000000000" pitchFamily="2" charset="2"/>
              <a:buChar char="q"/>
              <a:defRPr/>
            </a:pPr>
            <a:r>
              <a:rPr lang="en-US" dirty="0" smtClean="0"/>
              <a:t> </a:t>
            </a:r>
            <a:r>
              <a:rPr lang="en-US" sz="2400" dirty="0" smtClean="0"/>
              <a:t>What do you notice about the vocabulary?</a:t>
            </a:r>
          </a:p>
          <a:p>
            <a:pPr>
              <a:buFont typeface="Wingdings" panose="05000000000000000000" pitchFamily="2" charset="2"/>
              <a:buChar char="q"/>
              <a:defRPr/>
            </a:pPr>
            <a:r>
              <a:rPr lang="en-US" sz="2400" dirty="0" smtClean="0"/>
              <a:t> What supports struggling readers?</a:t>
            </a:r>
            <a:endParaRPr lang="en-US" sz="2400" dirty="0"/>
          </a:p>
          <a:p>
            <a:pPr marL="0" indent="0">
              <a:buNone/>
              <a:defRPr/>
            </a:pPr>
            <a:endParaRPr lang="en-US" dirty="0" smtClean="0"/>
          </a:p>
          <a:p>
            <a:pPr marL="0" indent="0">
              <a:buNone/>
              <a:defRPr/>
            </a:pP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604501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l="9395" t="17516" r="24159" b="15547"/>
          <a:stretch>
            <a:fillRect/>
          </a:stretch>
        </p:blipFill>
        <p:spPr bwMode="auto">
          <a:xfrm>
            <a:off x="1847851" y="79376"/>
            <a:ext cx="8569325"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734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l="6442" t="19484" r="25636" b="9641"/>
          <a:stretch>
            <a:fillRect/>
          </a:stretch>
        </p:blipFill>
        <p:spPr bwMode="auto">
          <a:xfrm>
            <a:off x="2135189" y="33338"/>
            <a:ext cx="8281987"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376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l="4965" t="18500" r="24899" b="12595"/>
          <a:stretch>
            <a:fillRect/>
          </a:stretch>
        </p:blipFill>
        <p:spPr bwMode="auto">
          <a:xfrm>
            <a:off x="1703388" y="-42863"/>
            <a:ext cx="8913812" cy="656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494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81200" y="25401"/>
            <a:ext cx="8229600" cy="633413"/>
          </a:xfrm>
        </p:spPr>
        <p:txBody>
          <a:bodyPr>
            <a:normAutofit fontScale="90000"/>
          </a:bodyPr>
          <a:lstStyle/>
          <a:p>
            <a:r>
              <a:rPr lang="en-US" altLang="en-US" smtClean="0"/>
              <a:t>Uses in your classroom</a:t>
            </a:r>
          </a:p>
        </p:txBody>
      </p:sp>
      <p:sp>
        <p:nvSpPr>
          <p:cNvPr id="38915" name="Content Placeholder 2"/>
          <p:cNvSpPr>
            <a:spLocks noGrp="1"/>
          </p:cNvSpPr>
          <p:nvPr>
            <p:ph idx="1"/>
          </p:nvPr>
        </p:nvSpPr>
        <p:spPr>
          <a:xfrm>
            <a:off x="1774824" y="765174"/>
            <a:ext cx="5398485" cy="5954249"/>
          </a:xfrm>
        </p:spPr>
        <p:txBody>
          <a:bodyPr>
            <a:normAutofit lnSpcReduction="10000"/>
          </a:bodyPr>
          <a:lstStyle/>
          <a:p>
            <a:r>
              <a:rPr lang="en-US" altLang="en-US" sz="2400" dirty="0" smtClean="0"/>
              <a:t>Bellwork activities</a:t>
            </a:r>
          </a:p>
          <a:p>
            <a:r>
              <a:rPr lang="en-US" altLang="en-US" sz="2400" dirty="0" smtClean="0"/>
              <a:t>Students write their own comics/ graphic novels</a:t>
            </a:r>
          </a:p>
          <a:p>
            <a:r>
              <a:rPr lang="en-US" altLang="en-US" sz="2400" dirty="0" smtClean="0"/>
              <a:t>Accessible texts; use to teach a concept</a:t>
            </a:r>
          </a:p>
          <a:p>
            <a:r>
              <a:rPr lang="en-US" altLang="en-US" sz="2400" dirty="0" smtClean="0"/>
              <a:t>Sequencing</a:t>
            </a:r>
          </a:p>
          <a:p>
            <a:r>
              <a:rPr lang="en-US" altLang="en-US" sz="2400" dirty="0" smtClean="0"/>
              <a:t>Prewriting/ plot mountain</a:t>
            </a:r>
          </a:p>
          <a:p>
            <a:r>
              <a:rPr lang="en-US" altLang="en-US" sz="2400" dirty="0" smtClean="0"/>
              <a:t>Story problems</a:t>
            </a:r>
          </a:p>
          <a:p>
            <a:r>
              <a:rPr lang="en-US" altLang="en-US" sz="2400" dirty="0" smtClean="0"/>
              <a:t>Meeting specific standards</a:t>
            </a:r>
          </a:p>
          <a:p>
            <a:r>
              <a:rPr lang="en-US" altLang="en-US" sz="2400" dirty="0" smtClean="0"/>
              <a:t>Assessment/ Pivot</a:t>
            </a:r>
          </a:p>
          <a:p>
            <a:r>
              <a:rPr lang="en-US" altLang="en-US" sz="2400" dirty="0" smtClean="0"/>
              <a:t>Use with/ in place of more difficult texts</a:t>
            </a:r>
          </a:p>
          <a:p>
            <a:r>
              <a:rPr lang="en-US" altLang="en-US" sz="2400" dirty="0" smtClean="0"/>
              <a:t>Other ideas?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3822968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Play Time</a:t>
            </a:r>
          </a:p>
        </p:txBody>
      </p:sp>
      <p:sp>
        <p:nvSpPr>
          <p:cNvPr id="39939" name="Content Placeholder 2"/>
          <p:cNvSpPr>
            <a:spLocks noGrp="1"/>
          </p:cNvSpPr>
          <p:nvPr>
            <p:ph idx="1"/>
          </p:nvPr>
        </p:nvSpPr>
        <p:spPr>
          <a:xfrm>
            <a:off x="2589212" y="2133600"/>
            <a:ext cx="4331850" cy="3777622"/>
          </a:xfrm>
        </p:spPr>
        <p:txBody>
          <a:bodyPr>
            <a:normAutofit/>
          </a:bodyPr>
          <a:lstStyle/>
          <a:p>
            <a:r>
              <a:rPr lang="en-US" altLang="en-US" sz="2400" dirty="0" smtClean="0"/>
              <a:t>Find some comics to support your instruction</a:t>
            </a:r>
          </a:p>
          <a:p>
            <a:r>
              <a:rPr lang="en-US" altLang="en-US" sz="2400" dirty="0" smtClean="0"/>
              <a:t>Find graphic novels for your content area</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1100913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Share</a:t>
            </a:r>
          </a:p>
        </p:txBody>
      </p:sp>
      <p:sp>
        <p:nvSpPr>
          <p:cNvPr id="40963" name="Content Placeholder 2"/>
          <p:cNvSpPr>
            <a:spLocks noGrp="1"/>
          </p:cNvSpPr>
          <p:nvPr>
            <p:ph idx="1"/>
          </p:nvPr>
        </p:nvSpPr>
        <p:spPr/>
        <p:txBody>
          <a:bodyPr/>
          <a:lstStyle/>
          <a:p>
            <a:pPr marL="0" indent="0">
              <a:buNone/>
            </a:pPr>
            <a:r>
              <a:rPr lang="en-US" altLang="en-US" smtClean="0"/>
              <a:t> </a:t>
            </a:r>
          </a:p>
        </p:txBody>
      </p:sp>
    </p:spTree>
    <p:extLst>
      <p:ext uri="{BB962C8B-B14F-4D97-AF65-F5344CB8AC3E}">
        <p14:creationId xmlns:p14="http://schemas.microsoft.com/office/powerpoint/2010/main" val="3974675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Research Support/ Extended Reading</a:t>
            </a:r>
          </a:p>
        </p:txBody>
      </p:sp>
      <p:sp>
        <p:nvSpPr>
          <p:cNvPr id="41987" name="Content Placeholder 2"/>
          <p:cNvSpPr>
            <a:spLocks noGrp="1"/>
          </p:cNvSpPr>
          <p:nvPr>
            <p:ph idx="1"/>
          </p:nvPr>
        </p:nvSpPr>
        <p:spPr>
          <a:xfrm>
            <a:off x="2589212" y="2133600"/>
            <a:ext cx="4536802" cy="3777622"/>
          </a:xfrm>
        </p:spPr>
        <p:txBody>
          <a:bodyPr>
            <a:normAutofit/>
          </a:bodyPr>
          <a:lstStyle/>
          <a:p>
            <a:r>
              <a:rPr lang="en-US" altLang="en-US" sz="2400" i="1" dirty="0" smtClean="0"/>
              <a:t>Adventures in </a:t>
            </a:r>
            <a:r>
              <a:rPr lang="en-US" altLang="en-US" sz="2400" i="1" dirty="0" err="1" smtClean="0"/>
              <a:t>Graphica</a:t>
            </a:r>
            <a:r>
              <a:rPr lang="en-US" altLang="en-US" sz="2400" dirty="0" smtClean="0"/>
              <a:t> by Terry Thompson</a:t>
            </a:r>
          </a:p>
          <a:p>
            <a:r>
              <a:rPr lang="en-US" altLang="en-US" sz="2400" i="1" dirty="0" smtClean="0"/>
              <a:t>Teaching Graphic Novels</a:t>
            </a:r>
            <a:r>
              <a:rPr lang="en-US" altLang="en-US" sz="2400" dirty="0" smtClean="0"/>
              <a:t> by Katie Monnin</a:t>
            </a:r>
            <a:endParaRPr lang="en-US" altLang="en-US" sz="2400" i="1"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3348827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290" y="2503601"/>
            <a:ext cx="4277710" cy="4231589"/>
          </a:xfrm>
          <a:prstGeom prst="rect">
            <a:avLst/>
          </a:prstGeom>
        </p:spPr>
      </p:pic>
      <p:sp>
        <p:nvSpPr>
          <p:cNvPr id="84994" name="Title 1"/>
          <p:cNvSpPr>
            <a:spLocks noGrp="1"/>
          </p:cNvSpPr>
          <p:nvPr>
            <p:ph type="title"/>
          </p:nvPr>
        </p:nvSpPr>
        <p:spPr>
          <a:xfrm>
            <a:off x="2640014" y="333376"/>
            <a:ext cx="7920037" cy="968375"/>
          </a:xfrm>
        </p:spPr>
        <p:txBody>
          <a:bodyPr/>
          <a:lstStyle/>
          <a:p>
            <a:r>
              <a:rPr lang="en-US" altLang="en-US" smtClean="0"/>
              <a:t>Information Literacy Standards</a:t>
            </a:r>
          </a:p>
        </p:txBody>
      </p:sp>
      <p:sp>
        <p:nvSpPr>
          <p:cNvPr id="3" name="Content Placeholder 2"/>
          <p:cNvSpPr>
            <a:spLocks noGrp="1"/>
          </p:cNvSpPr>
          <p:nvPr>
            <p:ph idx="1"/>
          </p:nvPr>
        </p:nvSpPr>
        <p:spPr>
          <a:xfrm>
            <a:off x="1560786" y="1024759"/>
            <a:ext cx="6747642" cy="5710431"/>
          </a:xfrm>
        </p:spPr>
        <p:txBody>
          <a:bodyPr>
            <a:normAutofit/>
          </a:bodyPr>
          <a:lstStyle/>
          <a:p>
            <a:pPr>
              <a:defRPr/>
            </a:pPr>
            <a:r>
              <a:rPr lang="en-US" sz="2250" dirty="0">
                <a:solidFill>
                  <a:schemeClr val="accent4"/>
                </a:solidFill>
              </a:rPr>
              <a:t>American Library Association: </a:t>
            </a:r>
            <a:r>
              <a:rPr lang="en-US" sz="2250" dirty="0">
                <a:hlinkClick r:id="rId3"/>
              </a:rPr>
              <a:t>http://www.ala.org/acrl/issues/infolit/standards/steps#structure</a:t>
            </a:r>
            <a:r>
              <a:rPr lang="en-US" sz="2250" dirty="0"/>
              <a:t> </a:t>
            </a:r>
          </a:p>
          <a:p>
            <a:pPr marL="0" indent="0">
              <a:buNone/>
              <a:defRPr/>
            </a:pPr>
            <a:r>
              <a:rPr lang="en-US" sz="2400" dirty="0"/>
              <a:t>The information literate student:</a:t>
            </a:r>
          </a:p>
          <a:p>
            <a:pPr marL="0" indent="0">
              <a:buNone/>
              <a:defRPr/>
            </a:pPr>
            <a:r>
              <a:rPr lang="en-US" sz="2400" dirty="0"/>
              <a:t>1. determines the nature and extent of the information needed.</a:t>
            </a:r>
          </a:p>
          <a:p>
            <a:pPr marL="0" indent="0">
              <a:buNone/>
              <a:defRPr/>
            </a:pPr>
            <a:r>
              <a:rPr lang="en-US" sz="2400" dirty="0"/>
              <a:t>2. accesses needed information effectively and efficiently.</a:t>
            </a:r>
          </a:p>
          <a:p>
            <a:pPr marL="0" indent="0">
              <a:buNone/>
              <a:defRPr/>
            </a:pPr>
            <a:r>
              <a:rPr lang="en-US" sz="2400" dirty="0"/>
              <a:t>3. evaluates information and its sources critically and incorporates selected information into his or her knowledge base and value system.</a:t>
            </a:r>
          </a:p>
          <a:p>
            <a:pPr>
              <a:defRPr/>
            </a:pPr>
            <a:endParaRPr lang="en-US" sz="2250" dirty="0"/>
          </a:p>
        </p:txBody>
      </p:sp>
    </p:spTree>
    <p:extLst>
      <p:ext uri="{BB962C8B-B14F-4D97-AF65-F5344CB8AC3E}">
        <p14:creationId xmlns:p14="http://schemas.microsoft.com/office/powerpoint/2010/main" val="3176258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Using Comics in my Classroom: </a:t>
            </a:r>
            <a:br>
              <a:rPr lang="en-US" altLang="en-US" dirty="0" smtClean="0"/>
            </a:br>
            <a:r>
              <a:rPr lang="en-US" altLang="en-US" dirty="0" smtClean="0"/>
              <a:t>A Review</a:t>
            </a:r>
          </a:p>
        </p:txBody>
      </p:sp>
      <p:sp>
        <p:nvSpPr>
          <p:cNvPr id="6147" name="Content Placeholder 2"/>
          <p:cNvSpPr>
            <a:spLocks noGrp="1"/>
          </p:cNvSpPr>
          <p:nvPr>
            <p:ph idx="1"/>
          </p:nvPr>
        </p:nvSpPr>
        <p:spPr>
          <a:xfrm>
            <a:off x="2589212" y="1904999"/>
            <a:ext cx="4694457" cy="4606159"/>
          </a:xfrm>
        </p:spPr>
        <p:txBody>
          <a:bodyPr>
            <a:normAutofit/>
          </a:bodyPr>
          <a:lstStyle/>
          <a:p>
            <a:r>
              <a:rPr lang="en-US" altLang="en-US" sz="2400" dirty="0" smtClean="0"/>
              <a:t>Conference in 2010</a:t>
            </a:r>
          </a:p>
          <a:p>
            <a:r>
              <a:rPr lang="en-US" altLang="en-US" sz="2400" dirty="0" smtClean="0"/>
              <a:t>“Jokes and Graphic Novels” Bulletin boards</a:t>
            </a:r>
          </a:p>
          <a:p>
            <a:r>
              <a:rPr lang="en-US" altLang="en-US" sz="2400" dirty="0" smtClean="0"/>
              <a:t>Supporting struggling readers</a:t>
            </a:r>
          </a:p>
          <a:p>
            <a:r>
              <a:rPr lang="en-US" altLang="en-US" sz="2400" dirty="0" smtClean="0"/>
              <a:t>Extra credit</a:t>
            </a:r>
          </a:p>
          <a:p>
            <a:r>
              <a:rPr lang="en-US" altLang="en-US" sz="2400" dirty="0" smtClean="0"/>
              <a:t>AP </a:t>
            </a:r>
          </a:p>
          <a:p>
            <a:r>
              <a:rPr lang="en-US" altLang="en-US" sz="2400" dirty="0" smtClean="0"/>
              <a:t>Competing with Tom Ferguson</a:t>
            </a:r>
          </a:p>
          <a:p>
            <a:r>
              <a:rPr lang="en-US" altLang="en-US" sz="2400" dirty="0" smtClean="0"/>
              <a:t>What’s next?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2007710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208214" y="333376"/>
            <a:ext cx="7945437" cy="968375"/>
          </a:xfrm>
        </p:spPr>
        <p:txBody>
          <a:bodyPr/>
          <a:lstStyle/>
          <a:p>
            <a:r>
              <a:rPr lang="en-US" altLang="en-US" smtClean="0"/>
              <a:t>Information Literacy Standards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290" y="2626411"/>
            <a:ext cx="4277710" cy="4231589"/>
          </a:xfrm>
          <a:prstGeom prst="rect">
            <a:avLst/>
          </a:prstGeom>
        </p:spPr>
      </p:pic>
      <p:sp>
        <p:nvSpPr>
          <p:cNvPr id="3" name="Content Placeholder 2"/>
          <p:cNvSpPr>
            <a:spLocks noGrp="1"/>
          </p:cNvSpPr>
          <p:nvPr>
            <p:ph idx="1"/>
          </p:nvPr>
        </p:nvSpPr>
        <p:spPr>
          <a:xfrm>
            <a:off x="1781503" y="914400"/>
            <a:ext cx="6132787" cy="5801710"/>
          </a:xfrm>
        </p:spPr>
        <p:txBody>
          <a:bodyPr>
            <a:noAutofit/>
          </a:bodyPr>
          <a:lstStyle/>
          <a:p>
            <a:pPr>
              <a:defRPr/>
            </a:pPr>
            <a:r>
              <a:rPr lang="en-US" sz="2025" dirty="0">
                <a:solidFill>
                  <a:schemeClr val="accent4"/>
                </a:solidFill>
              </a:rPr>
              <a:t>American Library Association:</a:t>
            </a:r>
            <a:r>
              <a:rPr lang="en-US" sz="2025" dirty="0">
                <a:solidFill>
                  <a:schemeClr val="accent6"/>
                </a:solidFill>
              </a:rPr>
              <a:t> </a:t>
            </a:r>
            <a:r>
              <a:rPr lang="en-US" sz="2025" dirty="0">
                <a:hlinkClick r:id="rId3"/>
              </a:rPr>
              <a:t>http://www.ala.org/acrl/issues/infolit/standards/steps#structure</a:t>
            </a:r>
            <a:r>
              <a:rPr lang="en-US" sz="2025" dirty="0"/>
              <a:t> </a:t>
            </a:r>
          </a:p>
          <a:p>
            <a:pPr marL="0" indent="0">
              <a:buNone/>
              <a:defRPr/>
            </a:pPr>
            <a:r>
              <a:rPr lang="en-US" sz="2025" dirty="0"/>
              <a:t>The information literate student:</a:t>
            </a:r>
          </a:p>
          <a:p>
            <a:pPr marL="0" indent="0">
              <a:spcAft>
                <a:spcPts val="450"/>
              </a:spcAft>
              <a:buNone/>
              <a:defRPr/>
            </a:pPr>
            <a:r>
              <a:rPr lang="en-US" sz="2025" dirty="0"/>
              <a:t>4. individually or as a member of a group, uses information effectively to accomplish a specific purpose.</a:t>
            </a:r>
          </a:p>
          <a:p>
            <a:pPr marL="0" indent="0">
              <a:spcAft>
                <a:spcPts val="450"/>
              </a:spcAft>
              <a:buNone/>
              <a:defRPr/>
            </a:pPr>
            <a:r>
              <a:rPr lang="en-US" sz="2025" dirty="0"/>
              <a:t>5. understands many of the economic, legal, and social issues surrounding the use of information and accesses and uses information ethically and legally. This standard recognizes that students must be taught the social, economic and political issues surrounding information, specifically the ethical and legal uses of information and its technology.</a:t>
            </a:r>
          </a:p>
        </p:txBody>
      </p:sp>
    </p:spTree>
    <p:extLst>
      <p:ext uri="{BB962C8B-B14F-4D97-AF65-F5344CB8AC3E}">
        <p14:creationId xmlns:p14="http://schemas.microsoft.com/office/powerpoint/2010/main" val="623448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
        <p:nvSpPr>
          <p:cNvPr id="2" name="Title 1"/>
          <p:cNvSpPr>
            <a:spLocks noGrp="1"/>
          </p:cNvSpPr>
          <p:nvPr>
            <p:ph type="title"/>
          </p:nvPr>
        </p:nvSpPr>
        <p:spPr>
          <a:xfrm>
            <a:off x="1524000" y="0"/>
            <a:ext cx="9144000" cy="1379538"/>
          </a:xfrm>
        </p:spPr>
        <p:txBody>
          <a:bodyPr>
            <a:normAutofit/>
          </a:bodyPr>
          <a:lstStyle/>
          <a:p>
            <a:pPr>
              <a:defRPr/>
            </a:pPr>
            <a:r>
              <a:rPr lang="en-US" dirty="0" smtClean="0"/>
              <a:t>ISTE (International Society for Technology in Education) Standards</a:t>
            </a:r>
            <a:endParaRPr lang="en-US" dirty="0"/>
          </a:p>
        </p:txBody>
      </p:sp>
      <p:graphicFrame>
        <p:nvGraphicFramePr>
          <p:cNvPr id="4" name="Content Placeholder 3"/>
          <p:cNvGraphicFramePr>
            <a:graphicFrameLocks noGrp="1"/>
          </p:cNvGraphicFramePr>
          <p:nvPr>
            <p:ph idx="1"/>
          </p:nvPr>
        </p:nvGraphicFramePr>
        <p:xfrm>
          <a:off x="1292772" y="1379539"/>
          <a:ext cx="9932276" cy="5349244"/>
        </p:xfrm>
        <a:graphic>
          <a:graphicData uri="http://schemas.openxmlformats.org/drawingml/2006/table">
            <a:tbl>
              <a:tblPr firstRow="1" bandRow="1">
                <a:tableStyleId>{93296810-A885-4BE3-A3E7-6D5BEEA58F35}</a:tableStyleId>
              </a:tblPr>
              <a:tblGrid>
                <a:gridCol w="3341797">
                  <a:extLst>
                    <a:ext uri="{9D8B030D-6E8A-4147-A177-3AD203B41FA5}">
                      <a16:colId xmlns:a16="http://schemas.microsoft.com/office/drawing/2014/main" val="20000"/>
                    </a:ext>
                  </a:extLst>
                </a:gridCol>
                <a:gridCol w="3714257">
                  <a:extLst>
                    <a:ext uri="{9D8B030D-6E8A-4147-A177-3AD203B41FA5}">
                      <a16:colId xmlns:a16="http://schemas.microsoft.com/office/drawing/2014/main" val="20001"/>
                    </a:ext>
                  </a:extLst>
                </a:gridCol>
                <a:gridCol w="2876222">
                  <a:extLst>
                    <a:ext uri="{9D8B030D-6E8A-4147-A177-3AD203B41FA5}">
                      <a16:colId xmlns:a16="http://schemas.microsoft.com/office/drawing/2014/main" val="20002"/>
                    </a:ext>
                  </a:extLst>
                </a:gridCol>
              </a:tblGrid>
              <a:tr h="2173821">
                <a:tc>
                  <a:txBody>
                    <a:bodyPr/>
                    <a:lstStyle/>
                    <a:p>
                      <a:r>
                        <a:rPr lang="en-US" sz="1800" b="1" kern="1200" dirty="0" smtClean="0">
                          <a:solidFill>
                            <a:schemeClr val="lt1"/>
                          </a:solidFill>
                          <a:effectLst/>
                          <a:latin typeface="+mn-lt"/>
                          <a:ea typeface="+mn-ea"/>
                          <a:cs typeface="+mn-cs"/>
                        </a:rPr>
                        <a:t>1. Creativity and Innovation </a:t>
                      </a:r>
                    </a:p>
                    <a:p>
                      <a:r>
                        <a:rPr lang="en-US" sz="1800" b="0" kern="1200" dirty="0" smtClean="0">
                          <a:solidFill>
                            <a:schemeClr val="lt1"/>
                          </a:solidFill>
                          <a:effectLst/>
                          <a:latin typeface="+mn-lt"/>
                          <a:ea typeface="+mn-ea"/>
                          <a:cs typeface="+mn-cs"/>
                        </a:rPr>
                        <a:t>Students demonstrate creative thinking, construct </a:t>
                      </a:r>
                    </a:p>
                    <a:p>
                      <a:r>
                        <a:rPr lang="en-US" sz="1800" b="0" kern="1200" dirty="0" smtClean="0">
                          <a:solidFill>
                            <a:schemeClr val="lt1"/>
                          </a:solidFill>
                          <a:effectLst/>
                          <a:latin typeface="+mn-lt"/>
                          <a:ea typeface="+mn-ea"/>
                          <a:cs typeface="+mn-cs"/>
                        </a:rPr>
                        <a:t>knowledge, and develop innovative products and </a:t>
                      </a:r>
                    </a:p>
                    <a:p>
                      <a:r>
                        <a:rPr lang="en-US" sz="1800" b="0" kern="1200" dirty="0" smtClean="0">
                          <a:solidFill>
                            <a:schemeClr val="lt1"/>
                          </a:solidFill>
                          <a:effectLst/>
                          <a:latin typeface="+mn-lt"/>
                          <a:ea typeface="+mn-ea"/>
                          <a:cs typeface="+mn-cs"/>
                        </a:rPr>
                        <a:t>processes using technology.</a:t>
                      </a:r>
                      <a:endParaRPr lang="en-US" sz="1800" b="0" dirty="0"/>
                    </a:p>
                  </a:txBody>
                  <a:tcPr marL="68585" marR="68585" marT="34291" marB="34291">
                    <a:solidFill>
                      <a:schemeClr val="accent5"/>
                    </a:solidFill>
                  </a:tcPr>
                </a:tc>
                <a:tc>
                  <a:txBody>
                    <a:bodyPr/>
                    <a:lstStyle/>
                    <a:p>
                      <a:r>
                        <a:rPr lang="en-US" sz="1800" b="1" kern="1200" dirty="0" smtClean="0">
                          <a:solidFill>
                            <a:schemeClr val="lt1"/>
                          </a:solidFill>
                          <a:effectLst/>
                          <a:latin typeface="+mn-lt"/>
                          <a:ea typeface="+mn-ea"/>
                          <a:cs typeface="+mn-cs"/>
                        </a:rPr>
                        <a:t>2. Communication and Collaboration </a:t>
                      </a:r>
                    </a:p>
                    <a:p>
                      <a:r>
                        <a:rPr lang="en-US" sz="1800" b="0" kern="1200" dirty="0" smtClean="0">
                          <a:solidFill>
                            <a:schemeClr val="lt1"/>
                          </a:solidFill>
                          <a:effectLst/>
                          <a:latin typeface="+mn-lt"/>
                          <a:ea typeface="+mn-ea"/>
                          <a:cs typeface="+mn-cs"/>
                        </a:rPr>
                        <a:t>Students use digital media and environments to communicate and work collaboratively, including at a distance, to support individual learning and contribute to the learning of others.</a:t>
                      </a:r>
                    </a:p>
                  </a:txBody>
                  <a:tcPr marL="68585" marR="68585" marT="34291" marB="34291">
                    <a:solidFill>
                      <a:schemeClr val="accent5"/>
                    </a:solidFill>
                  </a:tcPr>
                </a:tc>
                <a:tc>
                  <a:txBody>
                    <a:bodyPr/>
                    <a:lstStyle/>
                    <a:p>
                      <a:r>
                        <a:rPr lang="en-US" sz="1800" b="1" kern="1200" dirty="0" smtClean="0">
                          <a:solidFill>
                            <a:schemeClr val="lt1"/>
                          </a:solidFill>
                          <a:effectLst/>
                          <a:latin typeface="+mn-lt"/>
                          <a:ea typeface="+mn-ea"/>
                          <a:cs typeface="+mn-cs"/>
                        </a:rPr>
                        <a:t>3. Research and Information Fluency</a:t>
                      </a:r>
                    </a:p>
                    <a:p>
                      <a:r>
                        <a:rPr lang="en-US" sz="1800" b="0" kern="1200" dirty="0" smtClean="0">
                          <a:solidFill>
                            <a:schemeClr val="lt1"/>
                          </a:solidFill>
                          <a:effectLst/>
                          <a:latin typeface="+mn-lt"/>
                          <a:ea typeface="+mn-ea"/>
                          <a:cs typeface="+mn-cs"/>
                        </a:rPr>
                        <a:t>Students apply digital tools to gather, evaluate, and use information.</a:t>
                      </a:r>
                    </a:p>
                    <a:p>
                      <a:endParaRPr lang="en-US" sz="1800" b="0" dirty="0"/>
                    </a:p>
                  </a:txBody>
                  <a:tcPr marL="68585" marR="68585" marT="34291" marB="34291">
                    <a:solidFill>
                      <a:schemeClr val="accent5"/>
                    </a:solidFill>
                  </a:tcPr>
                </a:tc>
                <a:extLst>
                  <a:ext uri="{0D108BD9-81ED-4DB2-BD59-A6C34878D82A}">
                    <a16:rowId xmlns:a16="http://schemas.microsoft.com/office/drawing/2014/main" val="10000"/>
                  </a:ext>
                </a:extLst>
              </a:tr>
              <a:tr h="2216819">
                <a:tc>
                  <a:txBody>
                    <a:bodyPr/>
                    <a:lstStyle/>
                    <a:p>
                      <a:r>
                        <a:rPr lang="en-US" sz="1800" b="1" kern="1200" dirty="0" smtClean="0">
                          <a:solidFill>
                            <a:srgbClr val="0070C0"/>
                          </a:solidFill>
                          <a:effectLst/>
                          <a:latin typeface="+mn-lt"/>
                          <a:ea typeface="+mn-ea"/>
                          <a:cs typeface="+mn-cs"/>
                        </a:rPr>
                        <a:t>4. Critical Thinking, Problem Solving, and Decision Making </a:t>
                      </a:r>
                    </a:p>
                    <a:p>
                      <a:r>
                        <a:rPr lang="en-US" sz="1800" b="0" kern="1200" dirty="0" smtClean="0">
                          <a:solidFill>
                            <a:srgbClr val="0070C0"/>
                          </a:solidFill>
                          <a:effectLst/>
                          <a:latin typeface="+mn-lt"/>
                          <a:ea typeface="+mn-ea"/>
                          <a:cs typeface="+mn-cs"/>
                        </a:rPr>
                        <a:t>Students use critical thinking skills to plan and conduct research, manage projects, solve problems, and make informed decisions using appropriate digital tools and resources.</a:t>
                      </a:r>
                      <a:endParaRPr lang="en-US" sz="1800" b="0" dirty="0"/>
                    </a:p>
                  </a:txBody>
                  <a:tcPr marL="68585" marR="68585" marT="34291" marB="34291">
                    <a:solidFill>
                      <a:schemeClr val="accent5">
                        <a:lumMod val="20000"/>
                        <a:lumOff val="80000"/>
                      </a:schemeClr>
                    </a:solidFill>
                  </a:tcPr>
                </a:tc>
                <a:tc>
                  <a:txBody>
                    <a:bodyPr/>
                    <a:lstStyle/>
                    <a:p>
                      <a:r>
                        <a:rPr lang="en-US" sz="1800" b="1" kern="1200" dirty="0" smtClean="0">
                          <a:solidFill>
                            <a:srgbClr val="0070C0"/>
                          </a:solidFill>
                          <a:effectLst/>
                          <a:latin typeface="+mn-lt"/>
                          <a:ea typeface="+mn-ea"/>
                          <a:cs typeface="+mn-cs"/>
                        </a:rPr>
                        <a:t>5. Digital Citizenship </a:t>
                      </a:r>
                    </a:p>
                    <a:p>
                      <a:r>
                        <a:rPr lang="en-US" sz="1800" b="0" kern="1200" dirty="0" smtClean="0">
                          <a:solidFill>
                            <a:srgbClr val="0070C0"/>
                          </a:solidFill>
                          <a:effectLst/>
                          <a:latin typeface="+mn-lt"/>
                          <a:ea typeface="+mn-ea"/>
                          <a:cs typeface="+mn-cs"/>
                        </a:rPr>
                        <a:t>Students understand human, cultural, and societal issues related to technology and practice legal and </a:t>
                      </a:r>
                    </a:p>
                    <a:p>
                      <a:r>
                        <a:rPr lang="en-US" sz="1800" b="0" kern="1200" dirty="0" smtClean="0">
                          <a:solidFill>
                            <a:srgbClr val="0070C0"/>
                          </a:solidFill>
                          <a:effectLst/>
                          <a:latin typeface="+mn-lt"/>
                          <a:ea typeface="+mn-ea"/>
                          <a:cs typeface="+mn-cs"/>
                        </a:rPr>
                        <a:t>ethical behavior. </a:t>
                      </a:r>
                    </a:p>
                    <a:p>
                      <a:endParaRPr lang="en-US" sz="1800" b="0" kern="1200" dirty="0" smtClean="0">
                        <a:solidFill>
                          <a:schemeClr val="lt1"/>
                        </a:solidFill>
                        <a:effectLst/>
                        <a:latin typeface="+mn-lt"/>
                        <a:ea typeface="+mn-ea"/>
                        <a:cs typeface="+mn-cs"/>
                      </a:endParaRPr>
                    </a:p>
                  </a:txBody>
                  <a:tcPr marL="68585" marR="68585" marT="34291" marB="34291">
                    <a:solidFill>
                      <a:schemeClr val="accent5">
                        <a:lumMod val="20000"/>
                        <a:lumOff val="80000"/>
                      </a:schemeClr>
                    </a:solidFill>
                  </a:tcPr>
                </a:tc>
                <a:tc>
                  <a:txBody>
                    <a:bodyPr/>
                    <a:lstStyle/>
                    <a:p>
                      <a:r>
                        <a:rPr lang="en-US" sz="1800" b="1" kern="1200" dirty="0" smtClean="0">
                          <a:solidFill>
                            <a:srgbClr val="0070C0"/>
                          </a:solidFill>
                          <a:effectLst/>
                          <a:latin typeface="+mn-lt"/>
                          <a:ea typeface="+mn-ea"/>
                          <a:cs typeface="+mn-cs"/>
                        </a:rPr>
                        <a:t>6. Technology Operations and Concepts</a:t>
                      </a:r>
                      <a:r>
                        <a:rPr lang="en-US" sz="1800" b="0" kern="1200" dirty="0" smtClean="0">
                          <a:solidFill>
                            <a:srgbClr val="0070C0"/>
                          </a:solidFill>
                          <a:effectLst/>
                          <a:latin typeface="+mn-lt"/>
                          <a:ea typeface="+mn-ea"/>
                          <a:cs typeface="+mn-cs"/>
                        </a:rPr>
                        <a:t> </a:t>
                      </a:r>
                    </a:p>
                    <a:p>
                      <a:r>
                        <a:rPr lang="en-US" sz="1800" b="0" kern="1200" dirty="0" smtClean="0">
                          <a:solidFill>
                            <a:srgbClr val="0070C0"/>
                          </a:solidFill>
                          <a:effectLst/>
                          <a:latin typeface="+mn-lt"/>
                          <a:ea typeface="+mn-ea"/>
                          <a:cs typeface="+mn-cs"/>
                        </a:rPr>
                        <a:t>Students demonstrate a sound understanding of technology concepts, systems, and operations. </a:t>
                      </a:r>
                    </a:p>
                    <a:p>
                      <a:endParaRPr lang="en-US" sz="1800" b="0" dirty="0"/>
                    </a:p>
                  </a:txBody>
                  <a:tcPr marL="68585" marR="68585" marT="34291" marB="34291">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87057" name="Rectangle 4"/>
          <p:cNvSpPr>
            <a:spLocks noChangeArrowheads="1"/>
          </p:cNvSpPr>
          <p:nvPr/>
        </p:nvSpPr>
        <p:spPr bwMode="auto">
          <a:xfrm rot="10800000" flipV="1">
            <a:off x="4550984" y="6322931"/>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hlinkClick r:id="rId3"/>
              </a:rPr>
              <a:t>http://www.iste.org/docs/pdfs/20-14_ISTE_Standards-S_PDF.pdf</a:t>
            </a:r>
            <a:r>
              <a:rPr lang="en-US" altLang="en-US" sz="1800" dirty="0"/>
              <a:t> </a:t>
            </a:r>
          </a:p>
        </p:txBody>
      </p:sp>
    </p:spTree>
    <p:extLst>
      <p:ext uri="{BB962C8B-B14F-4D97-AF65-F5344CB8AC3E}">
        <p14:creationId xmlns:p14="http://schemas.microsoft.com/office/powerpoint/2010/main" val="3366680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20116" y="121583"/>
            <a:ext cx="6299201" cy="609600"/>
          </a:xfrm>
        </p:spPr>
        <p:txBody>
          <a:bodyPr>
            <a:normAutofit fontScale="90000"/>
          </a:bodyPr>
          <a:lstStyle/>
          <a:p>
            <a:r>
              <a:rPr lang="en-US" altLang="en-US" dirty="0" smtClean="0">
                <a:solidFill>
                  <a:srgbClr val="0070C0"/>
                </a:solidFill>
              </a:rPr>
              <a:t>Best Practices</a:t>
            </a:r>
          </a:p>
        </p:txBody>
      </p:sp>
      <p:pic>
        <p:nvPicPr>
          <p:cNvPr id="88067" name="Content Placeholder 3" descr="image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380"/>
          <a:stretch>
            <a:fillRect/>
          </a:stretch>
        </p:blipFill>
        <p:spPr>
          <a:xfrm>
            <a:off x="3133563" y="121583"/>
            <a:ext cx="8680065" cy="6655623"/>
          </a:xfrm>
          <a:ln w="19050">
            <a:solidFill>
              <a:schemeClr val="accent1"/>
            </a:solidFill>
          </a:ln>
        </p:spPr>
      </p:pic>
    </p:spTree>
    <p:extLst>
      <p:ext uri="{BB962C8B-B14F-4D97-AF65-F5344CB8AC3E}">
        <p14:creationId xmlns:p14="http://schemas.microsoft.com/office/powerpoint/2010/main" val="2202498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What’s next?</a:t>
            </a:r>
          </a:p>
        </p:txBody>
      </p:sp>
      <p:sp>
        <p:nvSpPr>
          <p:cNvPr id="89091" name="Content Placeholder 2"/>
          <p:cNvSpPr>
            <a:spLocks noGrp="1"/>
          </p:cNvSpPr>
          <p:nvPr>
            <p:ph idx="1"/>
          </p:nvPr>
        </p:nvSpPr>
        <p:spPr>
          <a:xfrm>
            <a:off x="2195074" y="1408386"/>
            <a:ext cx="8915400" cy="3777622"/>
          </a:xfrm>
        </p:spPr>
        <p:txBody>
          <a:bodyPr/>
          <a:lstStyle/>
          <a:p>
            <a:r>
              <a:rPr lang="en-US" altLang="en-US" sz="2700" dirty="0"/>
              <a:t>Share something you learned that you can use in your classroom this fall</a:t>
            </a:r>
          </a:p>
          <a:p>
            <a:r>
              <a:rPr lang="en-US" altLang="en-US" sz="2700" dirty="0"/>
              <a:t>Complete online survey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166" y="2626411"/>
            <a:ext cx="4277710" cy="4231589"/>
          </a:xfrm>
          <a:prstGeom prst="rect">
            <a:avLst/>
          </a:prstGeom>
        </p:spPr>
      </p:pic>
    </p:spTree>
    <p:extLst>
      <p:ext uri="{BB962C8B-B14F-4D97-AF65-F5344CB8AC3E}">
        <p14:creationId xmlns:p14="http://schemas.microsoft.com/office/powerpoint/2010/main" val="49730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Conference in 2010</a:t>
            </a:r>
          </a:p>
        </p:txBody>
      </p:sp>
      <p:sp>
        <p:nvSpPr>
          <p:cNvPr id="3" name="Content Placeholder 2"/>
          <p:cNvSpPr>
            <a:spLocks noGrp="1"/>
          </p:cNvSpPr>
          <p:nvPr>
            <p:ph idx="1"/>
          </p:nvPr>
        </p:nvSpPr>
        <p:spPr>
          <a:xfrm>
            <a:off x="1981200" y="1268413"/>
            <a:ext cx="8229600" cy="4857750"/>
          </a:xfrm>
        </p:spPr>
        <p:txBody>
          <a:bodyPr/>
          <a:lstStyle/>
          <a:p>
            <a:pPr>
              <a:defRPr/>
            </a:pPr>
            <a:r>
              <a:rPr lang="en-US" sz="2400" dirty="0" smtClean="0"/>
              <a:t>Terry Thompson </a:t>
            </a:r>
            <a:r>
              <a:rPr lang="en-US" sz="2400" i="1" dirty="0" smtClean="0"/>
              <a:t>Adventures in Graphica</a:t>
            </a:r>
            <a:endParaRPr lang="en-US" sz="2400" dirty="0" smtClean="0"/>
          </a:p>
          <a:p>
            <a:pPr marL="0" indent="0">
              <a:buNone/>
              <a:defRPr/>
            </a:pPr>
            <a:endParaRPr lang="en-US" dirty="0"/>
          </a:p>
        </p:txBody>
      </p:sp>
      <p:pic>
        <p:nvPicPr>
          <p:cNvPr id="7172" name="Picture 5" descr="http://t2.gstatic.com/images?q=tbn:ANd9GcSvKM3nyKE53_z799eJ9RbmS-vsW2U65n-yimbF93sU4W215R3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1989139"/>
            <a:ext cx="3770312"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spTree>
    <p:extLst>
      <p:ext uri="{BB962C8B-B14F-4D97-AF65-F5344CB8AC3E}">
        <p14:creationId xmlns:p14="http://schemas.microsoft.com/office/powerpoint/2010/main" val="2862599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Comic Competition: Joke of the Week</a:t>
            </a:r>
          </a:p>
        </p:txBody>
      </p:sp>
      <p:sp>
        <p:nvSpPr>
          <p:cNvPr id="8195" name="Content Placeholder 2"/>
          <p:cNvSpPr>
            <a:spLocks noGrp="1"/>
          </p:cNvSpPr>
          <p:nvPr>
            <p:ph idx="1"/>
          </p:nvPr>
        </p:nvSpPr>
        <p:spPr>
          <a:xfrm>
            <a:off x="1970088" y="1347788"/>
            <a:ext cx="8229600" cy="4525962"/>
          </a:xfrm>
        </p:spPr>
        <p:txBody>
          <a:bodyPr>
            <a:normAutofit/>
          </a:bodyPr>
          <a:lstStyle/>
          <a:p>
            <a:r>
              <a:rPr lang="en-US" altLang="en-US" sz="2400" dirty="0" smtClean="0"/>
              <a:t>Tom Ferguson, the physics teacher</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99455" l="1887" r="100000"/>
                    </a14:imgEffect>
                  </a14:imgLayer>
                </a14:imgProps>
              </a:ext>
              <a:ext uri="{28A0092B-C50C-407E-A947-70E740481C1C}">
                <a14:useLocalDpi xmlns:a14="http://schemas.microsoft.com/office/drawing/2010/main" val="0"/>
              </a:ext>
            </a:extLst>
          </a:blip>
          <a:stretch>
            <a:fillRect/>
          </a:stretch>
        </p:blipFill>
        <p:spPr>
          <a:xfrm>
            <a:off x="7914290" y="2487835"/>
            <a:ext cx="4277710" cy="4231589"/>
          </a:xfrm>
          <a:prstGeom prst="rect">
            <a:avLst/>
          </a:prstGeom>
        </p:spPr>
      </p:pic>
      <p:pic>
        <p:nvPicPr>
          <p:cNvPr id="8196" name="Picture 5" descr="http://spikedmath.com/comics/277-mikes-ca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39" y="3212718"/>
            <a:ext cx="86788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484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1564" y="692151"/>
            <a:ext cx="77057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668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3689" y="195264"/>
            <a:ext cx="6524625"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21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1439"/>
            <a:ext cx="9941950" cy="678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921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25</TotalTime>
  <Words>904</Words>
  <Application>Microsoft Office PowerPoint</Application>
  <PresentationFormat>Widescreen</PresentationFormat>
  <Paragraphs>144</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Wingdings</vt:lpstr>
      <vt:lpstr>Wingdings 3</vt:lpstr>
      <vt:lpstr>Wisp</vt:lpstr>
      <vt:lpstr>Using Jokes, Comics, &amp; Graphic Novels to Meet Literacy Standards</vt:lpstr>
      <vt:lpstr>Introductions</vt:lpstr>
      <vt:lpstr>“My greatest sorrow in my life is that I never did comics.”  ~ Pablo Picasso  </vt:lpstr>
      <vt:lpstr>Using Comics in my Classroom:  A Review</vt:lpstr>
      <vt:lpstr>Conference in 2010</vt:lpstr>
      <vt:lpstr>Comic Competition: Joke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Use Comics?</vt:lpstr>
      <vt:lpstr>Why Use Comics?</vt:lpstr>
      <vt:lpstr>Why Use Comics?</vt:lpstr>
      <vt:lpstr>Why Use Comics?</vt:lpstr>
      <vt:lpstr>Why Use Comics?</vt:lpstr>
      <vt:lpstr>Research</vt:lpstr>
      <vt:lpstr>Research</vt:lpstr>
      <vt:lpstr>Research</vt:lpstr>
      <vt:lpstr>Research</vt:lpstr>
      <vt:lpstr>Research</vt:lpstr>
      <vt:lpstr>Research</vt:lpstr>
      <vt:lpstr>Research</vt:lpstr>
      <vt:lpstr>Research</vt:lpstr>
      <vt:lpstr>Taking a look at comics:</vt:lpstr>
      <vt:lpstr>PowerPoint Presentation</vt:lpstr>
      <vt:lpstr>Taking a look at comics:</vt:lpstr>
      <vt:lpstr>Taking a look at comics:</vt:lpstr>
      <vt:lpstr>Taking a look at comics:</vt:lpstr>
      <vt:lpstr>PowerPoint Presentation</vt:lpstr>
      <vt:lpstr>PowerPoint Presentation</vt:lpstr>
      <vt:lpstr>PowerPoint Presentation</vt:lpstr>
      <vt:lpstr>Uses in your classroom</vt:lpstr>
      <vt:lpstr>Play Time</vt:lpstr>
      <vt:lpstr>Share</vt:lpstr>
      <vt:lpstr>Research Support/ Extended Reading</vt:lpstr>
      <vt:lpstr>Information Literacy Standards</vt:lpstr>
      <vt:lpstr>Information Literacy Standards</vt:lpstr>
      <vt:lpstr>ISTE (International Society for Technology in Education) Standards</vt:lpstr>
      <vt:lpstr>Best Practices</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Newsela</dc:title>
  <dc:creator>Dewing, Joy</dc:creator>
  <cp:lastModifiedBy>Dewing, Joy</cp:lastModifiedBy>
  <cp:revision>17</cp:revision>
  <dcterms:created xsi:type="dcterms:W3CDTF">2017-05-31T17:55:50Z</dcterms:created>
  <dcterms:modified xsi:type="dcterms:W3CDTF">2017-06-04T21:49:59Z</dcterms:modified>
</cp:coreProperties>
</file>