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59" r:id="rId6"/>
    <p:sldId id="266"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6/4/2017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la.org/acrl/issues/infolit/standards/steps#structur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la.org/acrl/issues/infolit/standards/steps#structur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ste.org/docs/pdfs/20-14_ISTE_Standards-S_PDF.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6431914" y="1087821"/>
            <a:ext cx="5514324" cy="5454870"/>
          </a:xfrm>
          <a:prstGeom prst="rect">
            <a:avLst/>
          </a:prstGeom>
        </p:spPr>
      </p:pic>
      <p:sp>
        <p:nvSpPr>
          <p:cNvPr id="2" name="Title 1"/>
          <p:cNvSpPr>
            <a:spLocks noGrp="1"/>
          </p:cNvSpPr>
          <p:nvPr>
            <p:ph type="ctrTitle"/>
          </p:nvPr>
        </p:nvSpPr>
        <p:spPr/>
        <p:txBody>
          <a:bodyPr/>
          <a:lstStyle/>
          <a:p>
            <a:r>
              <a:rPr lang="en-US" dirty="0" err="1" smtClean="0"/>
              <a:t>Newsela</a:t>
            </a:r>
            <a:endParaRPr lang="en-US" dirty="0"/>
          </a:p>
        </p:txBody>
      </p:sp>
      <p:sp>
        <p:nvSpPr>
          <p:cNvPr id="3" name="Subtitle 2"/>
          <p:cNvSpPr>
            <a:spLocks noGrp="1"/>
          </p:cNvSpPr>
          <p:nvPr>
            <p:ph type="subTitle" idx="1"/>
          </p:nvPr>
        </p:nvSpPr>
        <p:spPr/>
        <p:txBody>
          <a:bodyPr>
            <a:noAutofit/>
          </a:bodyPr>
          <a:lstStyle/>
          <a:p>
            <a:r>
              <a:rPr lang="en-US" sz="3000" b="1" dirty="0" smtClean="0"/>
              <a:t>Joy Dewing</a:t>
            </a:r>
          </a:p>
          <a:p>
            <a:r>
              <a:rPr lang="en-US" sz="3000" b="1" dirty="0" smtClean="0"/>
              <a:t>Summer 2017</a:t>
            </a:r>
            <a:endParaRPr lang="en-US" sz="3000" b="1" dirty="0"/>
          </a:p>
        </p:txBody>
      </p:sp>
    </p:spTree>
    <p:extLst>
      <p:ext uri="{BB962C8B-B14F-4D97-AF65-F5344CB8AC3E}">
        <p14:creationId xmlns:p14="http://schemas.microsoft.com/office/powerpoint/2010/main" val="1838370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220116" y="121583"/>
            <a:ext cx="6299201" cy="609600"/>
          </a:xfrm>
        </p:spPr>
        <p:txBody>
          <a:bodyPr>
            <a:normAutofit fontScale="90000"/>
          </a:bodyPr>
          <a:lstStyle/>
          <a:p>
            <a:r>
              <a:rPr lang="en-US" altLang="en-US" dirty="0" smtClean="0">
                <a:solidFill>
                  <a:srgbClr val="0070C0"/>
                </a:solidFill>
              </a:rPr>
              <a:t>Best Practices</a:t>
            </a:r>
          </a:p>
        </p:txBody>
      </p:sp>
      <p:pic>
        <p:nvPicPr>
          <p:cNvPr id="88067" name="Content Placeholder 3" descr="image00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r="2380"/>
          <a:stretch>
            <a:fillRect/>
          </a:stretch>
        </p:blipFill>
        <p:spPr>
          <a:xfrm>
            <a:off x="3133563" y="121583"/>
            <a:ext cx="8680065" cy="6655623"/>
          </a:xfrm>
          <a:ln w="19050">
            <a:solidFill>
              <a:schemeClr val="accent1"/>
            </a:solidFill>
          </a:ln>
        </p:spPr>
      </p:pic>
    </p:spTree>
    <p:extLst>
      <p:ext uri="{BB962C8B-B14F-4D97-AF65-F5344CB8AC3E}">
        <p14:creationId xmlns:p14="http://schemas.microsoft.com/office/powerpoint/2010/main" val="2478916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r>
              <a:rPr lang="en-US" altLang="en-US" smtClean="0"/>
              <a:t>What’s next?</a:t>
            </a:r>
          </a:p>
        </p:txBody>
      </p:sp>
      <p:sp>
        <p:nvSpPr>
          <p:cNvPr id="89091" name="Content Placeholder 2"/>
          <p:cNvSpPr>
            <a:spLocks noGrp="1"/>
          </p:cNvSpPr>
          <p:nvPr>
            <p:ph idx="1"/>
          </p:nvPr>
        </p:nvSpPr>
        <p:spPr>
          <a:xfrm>
            <a:off x="2195074" y="1408386"/>
            <a:ext cx="8915400" cy="3777622"/>
          </a:xfrm>
        </p:spPr>
        <p:txBody>
          <a:bodyPr/>
          <a:lstStyle/>
          <a:p>
            <a:r>
              <a:rPr lang="en-US" altLang="en-US" sz="2700" dirty="0"/>
              <a:t>Share something you learned that you can use in your classroom this fall</a:t>
            </a:r>
          </a:p>
          <a:p>
            <a:r>
              <a:rPr lang="en-US" altLang="en-US" sz="2700" dirty="0"/>
              <a:t>Complete online survey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8166" y="2626411"/>
            <a:ext cx="4277710" cy="4231589"/>
          </a:xfrm>
          <a:prstGeom prst="rect">
            <a:avLst/>
          </a:prstGeom>
        </p:spPr>
      </p:pic>
    </p:spTree>
    <p:extLst>
      <p:ext uri="{BB962C8B-B14F-4D97-AF65-F5344CB8AC3E}">
        <p14:creationId xmlns:p14="http://schemas.microsoft.com/office/powerpoint/2010/main" val="267188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a:xfrm>
            <a:off x="2589212" y="1392621"/>
            <a:ext cx="4867878" cy="4708634"/>
          </a:xfrm>
        </p:spPr>
        <p:txBody>
          <a:bodyPr>
            <a:normAutofit/>
          </a:bodyPr>
          <a:lstStyle/>
          <a:p>
            <a:pPr marL="257175" indent="-257175">
              <a:defRPr/>
            </a:pPr>
            <a:r>
              <a:rPr lang="en-US" sz="2400" dirty="0"/>
              <a:t>Name</a:t>
            </a:r>
          </a:p>
          <a:p>
            <a:pPr marL="257175" indent="-257175">
              <a:defRPr/>
            </a:pPr>
            <a:r>
              <a:rPr lang="en-US" sz="2400" dirty="0"/>
              <a:t>Where you teach</a:t>
            </a:r>
          </a:p>
          <a:p>
            <a:pPr marL="257175" indent="-257175">
              <a:defRPr/>
            </a:pPr>
            <a:r>
              <a:rPr lang="en-US" sz="2400" dirty="0"/>
              <a:t>What you teach</a:t>
            </a:r>
          </a:p>
          <a:p>
            <a:pPr marL="257175" indent="-257175">
              <a:defRPr/>
            </a:pPr>
            <a:r>
              <a:rPr lang="en-US" sz="2400" dirty="0"/>
              <a:t>Why you’re interested in this session</a:t>
            </a:r>
          </a:p>
          <a:p>
            <a:pPr marL="257175" indent="-257175">
              <a:defRPr/>
            </a:pPr>
            <a:r>
              <a:rPr lang="en-US" sz="2400" dirty="0" smtClean="0"/>
              <a:t>What you know about </a:t>
            </a:r>
            <a:r>
              <a:rPr lang="en-US" sz="2400" dirty="0" err="1" smtClean="0"/>
              <a:t>Newsela</a:t>
            </a:r>
            <a:r>
              <a:rPr lang="en-US" sz="2400" dirty="0" smtClean="0"/>
              <a:t> already</a:t>
            </a:r>
          </a:p>
          <a:p>
            <a:pPr marL="257175" indent="-257175">
              <a:defRPr/>
            </a:pPr>
            <a:r>
              <a:rPr lang="en-US" sz="2400" dirty="0" smtClean="0"/>
              <a:t>Something you want to do this summer</a:t>
            </a:r>
            <a:endParaRPr lang="en-US" sz="2600" dirty="0"/>
          </a:p>
        </p:txBody>
      </p:sp>
    </p:spTree>
    <p:extLst>
      <p:ext uri="{BB962C8B-B14F-4D97-AF65-F5344CB8AC3E}">
        <p14:creationId xmlns:p14="http://schemas.microsoft.com/office/powerpoint/2010/main" val="4153980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What is it?</a:t>
            </a:r>
            <a:endParaRPr lang="en-US" dirty="0"/>
          </a:p>
        </p:txBody>
      </p:sp>
      <p:sp>
        <p:nvSpPr>
          <p:cNvPr id="3" name="Content Placeholder 2"/>
          <p:cNvSpPr>
            <a:spLocks noGrp="1"/>
          </p:cNvSpPr>
          <p:nvPr>
            <p:ph idx="1"/>
          </p:nvPr>
        </p:nvSpPr>
        <p:spPr>
          <a:xfrm>
            <a:off x="2589212" y="1392621"/>
            <a:ext cx="8915400" cy="3777622"/>
          </a:xfrm>
        </p:spPr>
        <p:txBody>
          <a:bodyPr>
            <a:normAutofit/>
          </a:bodyPr>
          <a:lstStyle/>
          <a:p>
            <a:r>
              <a:rPr lang="en-US" sz="2600" dirty="0" smtClean="0"/>
              <a:t>Online archive of articles</a:t>
            </a:r>
          </a:p>
          <a:p>
            <a:r>
              <a:rPr lang="en-US" sz="2600" dirty="0" smtClean="0"/>
              <a:t>Current events</a:t>
            </a:r>
          </a:p>
          <a:p>
            <a:r>
              <a:rPr lang="en-US" sz="2600" dirty="0" smtClean="0"/>
              <a:t>Pre-created text sets</a:t>
            </a:r>
          </a:p>
          <a:p>
            <a:endParaRPr lang="en-US" sz="2600" dirty="0"/>
          </a:p>
        </p:txBody>
      </p:sp>
    </p:spTree>
    <p:extLst>
      <p:ext uri="{BB962C8B-B14F-4D97-AF65-F5344CB8AC3E}">
        <p14:creationId xmlns:p14="http://schemas.microsoft.com/office/powerpoint/2010/main" val="1717728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2589212" y="1392621"/>
            <a:ext cx="8915400" cy="3777622"/>
          </a:xfrm>
        </p:spPr>
        <p:txBody>
          <a:bodyPr>
            <a:normAutofit/>
          </a:bodyPr>
          <a:lstStyle/>
          <a:p>
            <a:r>
              <a:rPr lang="en-US" sz="2600" dirty="0" smtClean="0"/>
              <a:t>Articles available at different reading levels</a:t>
            </a:r>
          </a:p>
          <a:p>
            <a:r>
              <a:rPr lang="en-US" sz="2600" dirty="0" smtClean="0"/>
              <a:t>Includes reading comprehension quizzes</a:t>
            </a:r>
          </a:p>
          <a:p>
            <a:r>
              <a:rPr lang="en-US" sz="2600" dirty="0" smtClean="0"/>
              <a:t>Teacher can add questions</a:t>
            </a:r>
          </a:p>
          <a:p>
            <a:r>
              <a:rPr lang="en-US" sz="2600" dirty="0" smtClean="0"/>
              <a:t>Student can annotate online</a:t>
            </a:r>
          </a:p>
          <a:p>
            <a:r>
              <a:rPr lang="en-US" sz="2600" dirty="0" smtClean="0"/>
              <a:t>Assesses students by standard</a:t>
            </a:r>
          </a:p>
          <a:p>
            <a:r>
              <a:rPr lang="en-US" sz="2600" dirty="0" smtClean="0"/>
              <a:t>Easy to evaluate</a:t>
            </a:r>
          </a:p>
          <a:p>
            <a:r>
              <a:rPr lang="en-US" sz="2600" dirty="0" smtClean="0"/>
              <a:t>Can link to Canvas</a:t>
            </a:r>
            <a:endParaRPr lang="en-US" sz="2600" dirty="0"/>
          </a:p>
        </p:txBody>
      </p:sp>
    </p:spTree>
    <p:extLst>
      <p:ext uri="{BB962C8B-B14F-4D97-AF65-F5344CB8AC3E}">
        <p14:creationId xmlns:p14="http://schemas.microsoft.com/office/powerpoint/2010/main" val="2464042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Newsela.com</a:t>
            </a:r>
            <a:endParaRPr lang="en-US" dirty="0"/>
          </a:p>
        </p:txBody>
      </p:sp>
      <p:sp>
        <p:nvSpPr>
          <p:cNvPr id="3" name="Content Placeholder 2"/>
          <p:cNvSpPr>
            <a:spLocks noGrp="1"/>
          </p:cNvSpPr>
          <p:nvPr>
            <p:ph idx="1"/>
          </p:nvPr>
        </p:nvSpPr>
        <p:spPr>
          <a:xfrm>
            <a:off x="2589212" y="1392621"/>
            <a:ext cx="8915400" cy="3777622"/>
          </a:xfrm>
        </p:spPr>
        <p:txBody>
          <a:bodyPr>
            <a:normAutofit/>
          </a:bodyPr>
          <a:lstStyle/>
          <a:p>
            <a:r>
              <a:rPr lang="en-US" sz="2600" dirty="0" smtClean="0"/>
              <a:t>Create an account</a:t>
            </a:r>
          </a:p>
          <a:p>
            <a:r>
              <a:rPr lang="en-US" sz="2600" dirty="0" smtClean="0"/>
              <a:t>Create classes/ invite students with a link </a:t>
            </a:r>
            <a:r>
              <a:rPr lang="en-US" sz="2600" smtClean="0"/>
              <a:t>and class code</a:t>
            </a:r>
            <a:endParaRPr lang="en-US" sz="2600" dirty="0"/>
          </a:p>
        </p:txBody>
      </p:sp>
    </p:spTree>
    <p:extLst>
      <p:ext uri="{BB962C8B-B14F-4D97-AF65-F5344CB8AC3E}">
        <p14:creationId xmlns:p14="http://schemas.microsoft.com/office/powerpoint/2010/main" val="504193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Share</a:t>
            </a:r>
            <a:endParaRPr lang="en-US" dirty="0"/>
          </a:p>
        </p:txBody>
      </p:sp>
      <p:sp>
        <p:nvSpPr>
          <p:cNvPr id="3" name="Content Placeholder 2"/>
          <p:cNvSpPr>
            <a:spLocks noGrp="1"/>
          </p:cNvSpPr>
          <p:nvPr>
            <p:ph idx="1"/>
          </p:nvPr>
        </p:nvSpPr>
        <p:spPr>
          <a:xfrm>
            <a:off x="2589212" y="1392621"/>
            <a:ext cx="4867878" cy="4708634"/>
          </a:xfrm>
        </p:spPr>
        <p:txBody>
          <a:bodyPr>
            <a:normAutofit/>
          </a:bodyPr>
          <a:lstStyle/>
          <a:p>
            <a:r>
              <a:rPr lang="en-US" sz="2600" dirty="0" smtClean="0"/>
              <a:t>Something you found on </a:t>
            </a:r>
            <a:r>
              <a:rPr lang="en-US" sz="2600" dirty="0" err="1" smtClean="0"/>
              <a:t>Newsela</a:t>
            </a:r>
            <a:r>
              <a:rPr lang="en-US" sz="2600" dirty="0" smtClean="0"/>
              <a:t> that you can use/ will work well in </a:t>
            </a:r>
            <a:r>
              <a:rPr lang="en-US" sz="2600" smtClean="0"/>
              <a:t>your classroom</a:t>
            </a:r>
            <a:endParaRPr lang="en-US" sz="2600" dirty="0"/>
          </a:p>
        </p:txBody>
      </p:sp>
    </p:spTree>
    <p:extLst>
      <p:ext uri="{BB962C8B-B14F-4D97-AF65-F5344CB8AC3E}">
        <p14:creationId xmlns:p14="http://schemas.microsoft.com/office/powerpoint/2010/main" val="1754614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4290" y="2503601"/>
            <a:ext cx="4277710" cy="4231589"/>
          </a:xfrm>
          <a:prstGeom prst="rect">
            <a:avLst/>
          </a:prstGeom>
        </p:spPr>
      </p:pic>
      <p:sp>
        <p:nvSpPr>
          <p:cNvPr id="84994" name="Title 1"/>
          <p:cNvSpPr>
            <a:spLocks noGrp="1"/>
          </p:cNvSpPr>
          <p:nvPr>
            <p:ph type="title"/>
          </p:nvPr>
        </p:nvSpPr>
        <p:spPr>
          <a:xfrm>
            <a:off x="2640014" y="333376"/>
            <a:ext cx="7920037" cy="968375"/>
          </a:xfrm>
        </p:spPr>
        <p:txBody>
          <a:bodyPr/>
          <a:lstStyle/>
          <a:p>
            <a:r>
              <a:rPr lang="en-US" altLang="en-US" smtClean="0"/>
              <a:t>Information Literacy Standards</a:t>
            </a:r>
          </a:p>
        </p:txBody>
      </p:sp>
      <p:sp>
        <p:nvSpPr>
          <p:cNvPr id="3" name="Content Placeholder 2"/>
          <p:cNvSpPr>
            <a:spLocks noGrp="1"/>
          </p:cNvSpPr>
          <p:nvPr>
            <p:ph idx="1"/>
          </p:nvPr>
        </p:nvSpPr>
        <p:spPr>
          <a:xfrm>
            <a:off x="1560786" y="1024759"/>
            <a:ext cx="6747642" cy="5710431"/>
          </a:xfrm>
        </p:spPr>
        <p:txBody>
          <a:bodyPr>
            <a:normAutofit/>
          </a:bodyPr>
          <a:lstStyle/>
          <a:p>
            <a:pPr>
              <a:defRPr/>
            </a:pPr>
            <a:r>
              <a:rPr lang="en-US" sz="2250" dirty="0">
                <a:solidFill>
                  <a:schemeClr val="accent4"/>
                </a:solidFill>
              </a:rPr>
              <a:t>American Library Association: </a:t>
            </a:r>
            <a:r>
              <a:rPr lang="en-US" sz="2250" dirty="0">
                <a:hlinkClick r:id="rId3"/>
              </a:rPr>
              <a:t>http://www.ala.org/acrl/issues/infolit/standards/steps#structure</a:t>
            </a:r>
            <a:r>
              <a:rPr lang="en-US" sz="2250" dirty="0"/>
              <a:t> </a:t>
            </a:r>
          </a:p>
          <a:p>
            <a:pPr marL="0" indent="0">
              <a:buNone/>
              <a:defRPr/>
            </a:pPr>
            <a:r>
              <a:rPr lang="en-US" sz="2400" dirty="0"/>
              <a:t>The information literate student:</a:t>
            </a:r>
          </a:p>
          <a:p>
            <a:pPr marL="0" indent="0">
              <a:buNone/>
              <a:defRPr/>
            </a:pPr>
            <a:r>
              <a:rPr lang="en-US" sz="2400" dirty="0"/>
              <a:t>1. determines the nature and extent of the information needed.</a:t>
            </a:r>
          </a:p>
          <a:p>
            <a:pPr marL="0" indent="0">
              <a:buNone/>
              <a:defRPr/>
            </a:pPr>
            <a:r>
              <a:rPr lang="en-US" sz="2400" dirty="0"/>
              <a:t>2. accesses needed information effectively and efficiently.</a:t>
            </a:r>
          </a:p>
          <a:p>
            <a:pPr marL="0" indent="0">
              <a:buNone/>
              <a:defRPr/>
            </a:pPr>
            <a:r>
              <a:rPr lang="en-US" sz="2400" dirty="0"/>
              <a:t>3. evaluates information and its sources critically and incorporates selected information into his or her knowledge base and value system.</a:t>
            </a:r>
          </a:p>
          <a:p>
            <a:pPr>
              <a:defRPr/>
            </a:pPr>
            <a:endParaRPr lang="en-US" sz="2250" dirty="0"/>
          </a:p>
        </p:txBody>
      </p:sp>
    </p:spTree>
    <p:extLst>
      <p:ext uri="{BB962C8B-B14F-4D97-AF65-F5344CB8AC3E}">
        <p14:creationId xmlns:p14="http://schemas.microsoft.com/office/powerpoint/2010/main" val="1299682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2208214" y="333376"/>
            <a:ext cx="7945437" cy="968375"/>
          </a:xfrm>
        </p:spPr>
        <p:txBody>
          <a:bodyPr/>
          <a:lstStyle/>
          <a:p>
            <a:r>
              <a:rPr lang="en-US" altLang="en-US" smtClean="0"/>
              <a:t>Information Literacy Standards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4290" y="2626411"/>
            <a:ext cx="4277710" cy="4231589"/>
          </a:xfrm>
          <a:prstGeom prst="rect">
            <a:avLst/>
          </a:prstGeom>
        </p:spPr>
      </p:pic>
      <p:sp>
        <p:nvSpPr>
          <p:cNvPr id="3" name="Content Placeholder 2"/>
          <p:cNvSpPr>
            <a:spLocks noGrp="1"/>
          </p:cNvSpPr>
          <p:nvPr>
            <p:ph idx="1"/>
          </p:nvPr>
        </p:nvSpPr>
        <p:spPr>
          <a:xfrm>
            <a:off x="1781503" y="914400"/>
            <a:ext cx="6132787" cy="5801710"/>
          </a:xfrm>
        </p:spPr>
        <p:txBody>
          <a:bodyPr>
            <a:noAutofit/>
          </a:bodyPr>
          <a:lstStyle/>
          <a:p>
            <a:pPr>
              <a:defRPr/>
            </a:pPr>
            <a:r>
              <a:rPr lang="en-US" sz="2025" dirty="0">
                <a:solidFill>
                  <a:schemeClr val="accent4"/>
                </a:solidFill>
              </a:rPr>
              <a:t>American Library Association:</a:t>
            </a:r>
            <a:r>
              <a:rPr lang="en-US" sz="2025" dirty="0">
                <a:solidFill>
                  <a:schemeClr val="accent6"/>
                </a:solidFill>
              </a:rPr>
              <a:t> </a:t>
            </a:r>
            <a:r>
              <a:rPr lang="en-US" sz="2025" dirty="0">
                <a:hlinkClick r:id="rId3"/>
              </a:rPr>
              <a:t>http://www.ala.org/acrl/issues/infolit/standards/steps#structure</a:t>
            </a:r>
            <a:r>
              <a:rPr lang="en-US" sz="2025" dirty="0"/>
              <a:t> </a:t>
            </a:r>
          </a:p>
          <a:p>
            <a:pPr marL="0" indent="0">
              <a:buNone/>
              <a:defRPr/>
            </a:pPr>
            <a:r>
              <a:rPr lang="en-US" sz="2025" dirty="0"/>
              <a:t>The information literate student:</a:t>
            </a:r>
          </a:p>
          <a:p>
            <a:pPr marL="0" indent="0">
              <a:spcAft>
                <a:spcPts val="450"/>
              </a:spcAft>
              <a:buNone/>
              <a:defRPr/>
            </a:pPr>
            <a:r>
              <a:rPr lang="en-US" sz="2025" dirty="0"/>
              <a:t>4. individually or as a member of a group, uses information effectively to accomplish a specific purpose.</a:t>
            </a:r>
          </a:p>
          <a:p>
            <a:pPr marL="0" indent="0">
              <a:spcAft>
                <a:spcPts val="450"/>
              </a:spcAft>
              <a:buNone/>
              <a:defRPr/>
            </a:pPr>
            <a:r>
              <a:rPr lang="en-US" sz="2025" dirty="0"/>
              <a:t>5. understands many of the economic, legal, and social issues surrounding the use of information and accesses and uses information ethically and legally. This standard recognizes that students must be taught the social, economic and political issues surrounding information, specifically the ethical and legal uses of information and its technology.</a:t>
            </a:r>
          </a:p>
        </p:txBody>
      </p:sp>
    </p:spTree>
    <p:extLst>
      <p:ext uri="{BB962C8B-B14F-4D97-AF65-F5344CB8AC3E}">
        <p14:creationId xmlns:p14="http://schemas.microsoft.com/office/powerpoint/2010/main" val="1340718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a:xfrm>
            <a:off x="1524000" y="0"/>
            <a:ext cx="9144000" cy="1379538"/>
          </a:xfrm>
        </p:spPr>
        <p:txBody>
          <a:bodyPr>
            <a:normAutofit/>
          </a:bodyPr>
          <a:lstStyle/>
          <a:p>
            <a:pPr>
              <a:defRPr/>
            </a:pPr>
            <a:r>
              <a:rPr lang="en-US" dirty="0" smtClean="0"/>
              <a:t>ISTE (International Society for Technology in Education) Standards</a:t>
            </a:r>
            <a:endParaRPr lang="en-US" dirty="0"/>
          </a:p>
        </p:txBody>
      </p:sp>
      <p:graphicFrame>
        <p:nvGraphicFramePr>
          <p:cNvPr id="4" name="Content Placeholder 3"/>
          <p:cNvGraphicFramePr>
            <a:graphicFrameLocks noGrp="1"/>
          </p:cNvGraphicFramePr>
          <p:nvPr>
            <p:ph idx="1"/>
          </p:nvPr>
        </p:nvGraphicFramePr>
        <p:xfrm>
          <a:off x="1292772" y="1379539"/>
          <a:ext cx="9932276" cy="5349244"/>
        </p:xfrm>
        <a:graphic>
          <a:graphicData uri="http://schemas.openxmlformats.org/drawingml/2006/table">
            <a:tbl>
              <a:tblPr firstRow="1" bandRow="1">
                <a:tableStyleId>{93296810-A885-4BE3-A3E7-6D5BEEA58F35}</a:tableStyleId>
              </a:tblPr>
              <a:tblGrid>
                <a:gridCol w="3341797">
                  <a:extLst>
                    <a:ext uri="{9D8B030D-6E8A-4147-A177-3AD203B41FA5}">
                      <a16:colId xmlns:a16="http://schemas.microsoft.com/office/drawing/2014/main" val="20000"/>
                    </a:ext>
                  </a:extLst>
                </a:gridCol>
                <a:gridCol w="3714257">
                  <a:extLst>
                    <a:ext uri="{9D8B030D-6E8A-4147-A177-3AD203B41FA5}">
                      <a16:colId xmlns:a16="http://schemas.microsoft.com/office/drawing/2014/main" val="20001"/>
                    </a:ext>
                  </a:extLst>
                </a:gridCol>
                <a:gridCol w="2876222">
                  <a:extLst>
                    <a:ext uri="{9D8B030D-6E8A-4147-A177-3AD203B41FA5}">
                      <a16:colId xmlns:a16="http://schemas.microsoft.com/office/drawing/2014/main" val="20002"/>
                    </a:ext>
                  </a:extLst>
                </a:gridCol>
              </a:tblGrid>
              <a:tr h="2173821">
                <a:tc>
                  <a:txBody>
                    <a:bodyPr/>
                    <a:lstStyle/>
                    <a:p>
                      <a:r>
                        <a:rPr lang="en-US" sz="1800" b="1" kern="1200" dirty="0" smtClean="0">
                          <a:solidFill>
                            <a:schemeClr val="lt1"/>
                          </a:solidFill>
                          <a:effectLst/>
                          <a:latin typeface="+mn-lt"/>
                          <a:ea typeface="+mn-ea"/>
                          <a:cs typeface="+mn-cs"/>
                        </a:rPr>
                        <a:t>1. Creativity and Innovation </a:t>
                      </a:r>
                    </a:p>
                    <a:p>
                      <a:r>
                        <a:rPr lang="en-US" sz="1800" b="0" kern="1200" dirty="0" smtClean="0">
                          <a:solidFill>
                            <a:schemeClr val="lt1"/>
                          </a:solidFill>
                          <a:effectLst/>
                          <a:latin typeface="+mn-lt"/>
                          <a:ea typeface="+mn-ea"/>
                          <a:cs typeface="+mn-cs"/>
                        </a:rPr>
                        <a:t>Students demonstrate creative thinking, construct </a:t>
                      </a:r>
                    </a:p>
                    <a:p>
                      <a:r>
                        <a:rPr lang="en-US" sz="1800" b="0" kern="1200" dirty="0" smtClean="0">
                          <a:solidFill>
                            <a:schemeClr val="lt1"/>
                          </a:solidFill>
                          <a:effectLst/>
                          <a:latin typeface="+mn-lt"/>
                          <a:ea typeface="+mn-ea"/>
                          <a:cs typeface="+mn-cs"/>
                        </a:rPr>
                        <a:t>knowledge, and develop innovative products and </a:t>
                      </a:r>
                    </a:p>
                    <a:p>
                      <a:r>
                        <a:rPr lang="en-US" sz="1800" b="0" kern="1200" dirty="0" smtClean="0">
                          <a:solidFill>
                            <a:schemeClr val="lt1"/>
                          </a:solidFill>
                          <a:effectLst/>
                          <a:latin typeface="+mn-lt"/>
                          <a:ea typeface="+mn-ea"/>
                          <a:cs typeface="+mn-cs"/>
                        </a:rPr>
                        <a:t>processes using technology.</a:t>
                      </a:r>
                      <a:endParaRPr lang="en-US" sz="1800" b="0" dirty="0"/>
                    </a:p>
                  </a:txBody>
                  <a:tcPr marL="68585" marR="68585" marT="34291" marB="34291">
                    <a:solidFill>
                      <a:schemeClr val="accent5"/>
                    </a:solidFill>
                  </a:tcPr>
                </a:tc>
                <a:tc>
                  <a:txBody>
                    <a:bodyPr/>
                    <a:lstStyle/>
                    <a:p>
                      <a:r>
                        <a:rPr lang="en-US" sz="1800" b="1" kern="1200" dirty="0" smtClean="0">
                          <a:solidFill>
                            <a:schemeClr val="lt1"/>
                          </a:solidFill>
                          <a:effectLst/>
                          <a:latin typeface="+mn-lt"/>
                          <a:ea typeface="+mn-ea"/>
                          <a:cs typeface="+mn-cs"/>
                        </a:rPr>
                        <a:t>2. Communication and Collaboration </a:t>
                      </a:r>
                    </a:p>
                    <a:p>
                      <a:r>
                        <a:rPr lang="en-US" sz="1800" b="0" kern="1200" dirty="0" smtClean="0">
                          <a:solidFill>
                            <a:schemeClr val="lt1"/>
                          </a:solidFill>
                          <a:effectLst/>
                          <a:latin typeface="+mn-lt"/>
                          <a:ea typeface="+mn-ea"/>
                          <a:cs typeface="+mn-cs"/>
                        </a:rPr>
                        <a:t>Students use digital media and environments to communicate and work collaboratively, including at a distance, to support individual learning and contribute to the learning of others.</a:t>
                      </a:r>
                    </a:p>
                  </a:txBody>
                  <a:tcPr marL="68585" marR="68585" marT="34291" marB="34291">
                    <a:solidFill>
                      <a:schemeClr val="accent5"/>
                    </a:solidFill>
                  </a:tcPr>
                </a:tc>
                <a:tc>
                  <a:txBody>
                    <a:bodyPr/>
                    <a:lstStyle/>
                    <a:p>
                      <a:r>
                        <a:rPr lang="en-US" sz="1800" b="1" kern="1200" dirty="0" smtClean="0">
                          <a:solidFill>
                            <a:schemeClr val="lt1"/>
                          </a:solidFill>
                          <a:effectLst/>
                          <a:latin typeface="+mn-lt"/>
                          <a:ea typeface="+mn-ea"/>
                          <a:cs typeface="+mn-cs"/>
                        </a:rPr>
                        <a:t>3. Research and Information Fluency</a:t>
                      </a:r>
                    </a:p>
                    <a:p>
                      <a:r>
                        <a:rPr lang="en-US" sz="1800" b="0" kern="1200" dirty="0" smtClean="0">
                          <a:solidFill>
                            <a:schemeClr val="lt1"/>
                          </a:solidFill>
                          <a:effectLst/>
                          <a:latin typeface="+mn-lt"/>
                          <a:ea typeface="+mn-ea"/>
                          <a:cs typeface="+mn-cs"/>
                        </a:rPr>
                        <a:t>Students apply digital tools to gather, evaluate, and use information.</a:t>
                      </a:r>
                    </a:p>
                    <a:p>
                      <a:endParaRPr lang="en-US" sz="1800" b="0" dirty="0"/>
                    </a:p>
                  </a:txBody>
                  <a:tcPr marL="68585" marR="68585" marT="34291" marB="34291">
                    <a:solidFill>
                      <a:schemeClr val="accent5"/>
                    </a:solidFill>
                  </a:tcPr>
                </a:tc>
                <a:extLst>
                  <a:ext uri="{0D108BD9-81ED-4DB2-BD59-A6C34878D82A}">
                    <a16:rowId xmlns:a16="http://schemas.microsoft.com/office/drawing/2014/main" val="10000"/>
                  </a:ext>
                </a:extLst>
              </a:tr>
              <a:tr h="2216819">
                <a:tc>
                  <a:txBody>
                    <a:bodyPr/>
                    <a:lstStyle/>
                    <a:p>
                      <a:r>
                        <a:rPr lang="en-US" sz="1800" b="1" kern="1200" dirty="0" smtClean="0">
                          <a:solidFill>
                            <a:srgbClr val="0070C0"/>
                          </a:solidFill>
                          <a:effectLst/>
                          <a:latin typeface="+mn-lt"/>
                          <a:ea typeface="+mn-ea"/>
                          <a:cs typeface="+mn-cs"/>
                        </a:rPr>
                        <a:t>4. Critical Thinking, Problem Solving, and Decision Making </a:t>
                      </a:r>
                    </a:p>
                    <a:p>
                      <a:r>
                        <a:rPr lang="en-US" sz="1800" b="0" kern="1200" dirty="0" smtClean="0">
                          <a:solidFill>
                            <a:srgbClr val="0070C0"/>
                          </a:solidFill>
                          <a:effectLst/>
                          <a:latin typeface="+mn-lt"/>
                          <a:ea typeface="+mn-ea"/>
                          <a:cs typeface="+mn-cs"/>
                        </a:rPr>
                        <a:t>Students use critical thinking skills to plan and conduct research, manage projects, solve problems, and make informed decisions using appropriate digital tools and resources.</a:t>
                      </a:r>
                      <a:endParaRPr lang="en-US" sz="1800" b="0" dirty="0"/>
                    </a:p>
                  </a:txBody>
                  <a:tcPr marL="68585" marR="68585" marT="34291" marB="34291">
                    <a:solidFill>
                      <a:schemeClr val="accent5">
                        <a:lumMod val="20000"/>
                        <a:lumOff val="80000"/>
                      </a:schemeClr>
                    </a:solidFill>
                  </a:tcPr>
                </a:tc>
                <a:tc>
                  <a:txBody>
                    <a:bodyPr/>
                    <a:lstStyle/>
                    <a:p>
                      <a:r>
                        <a:rPr lang="en-US" sz="1800" b="1" kern="1200" dirty="0" smtClean="0">
                          <a:solidFill>
                            <a:srgbClr val="0070C0"/>
                          </a:solidFill>
                          <a:effectLst/>
                          <a:latin typeface="+mn-lt"/>
                          <a:ea typeface="+mn-ea"/>
                          <a:cs typeface="+mn-cs"/>
                        </a:rPr>
                        <a:t>5. Digital Citizenship </a:t>
                      </a:r>
                    </a:p>
                    <a:p>
                      <a:r>
                        <a:rPr lang="en-US" sz="1800" b="0" kern="1200" dirty="0" smtClean="0">
                          <a:solidFill>
                            <a:srgbClr val="0070C0"/>
                          </a:solidFill>
                          <a:effectLst/>
                          <a:latin typeface="+mn-lt"/>
                          <a:ea typeface="+mn-ea"/>
                          <a:cs typeface="+mn-cs"/>
                        </a:rPr>
                        <a:t>Students understand human, cultural, and societal issues related to technology and practice legal and </a:t>
                      </a:r>
                    </a:p>
                    <a:p>
                      <a:r>
                        <a:rPr lang="en-US" sz="1800" b="0" kern="1200" dirty="0" smtClean="0">
                          <a:solidFill>
                            <a:srgbClr val="0070C0"/>
                          </a:solidFill>
                          <a:effectLst/>
                          <a:latin typeface="+mn-lt"/>
                          <a:ea typeface="+mn-ea"/>
                          <a:cs typeface="+mn-cs"/>
                        </a:rPr>
                        <a:t>ethical behavior. </a:t>
                      </a:r>
                    </a:p>
                    <a:p>
                      <a:endParaRPr lang="en-US" sz="1800" b="0" kern="1200" dirty="0" smtClean="0">
                        <a:solidFill>
                          <a:schemeClr val="lt1"/>
                        </a:solidFill>
                        <a:effectLst/>
                        <a:latin typeface="+mn-lt"/>
                        <a:ea typeface="+mn-ea"/>
                        <a:cs typeface="+mn-cs"/>
                      </a:endParaRPr>
                    </a:p>
                  </a:txBody>
                  <a:tcPr marL="68585" marR="68585" marT="34291" marB="34291">
                    <a:solidFill>
                      <a:schemeClr val="accent5">
                        <a:lumMod val="20000"/>
                        <a:lumOff val="80000"/>
                      </a:schemeClr>
                    </a:solidFill>
                  </a:tcPr>
                </a:tc>
                <a:tc>
                  <a:txBody>
                    <a:bodyPr/>
                    <a:lstStyle/>
                    <a:p>
                      <a:r>
                        <a:rPr lang="en-US" sz="1800" b="1" kern="1200" dirty="0" smtClean="0">
                          <a:solidFill>
                            <a:srgbClr val="0070C0"/>
                          </a:solidFill>
                          <a:effectLst/>
                          <a:latin typeface="+mn-lt"/>
                          <a:ea typeface="+mn-ea"/>
                          <a:cs typeface="+mn-cs"/>
                        </a:rPr>
                        <a:t>6. Technology Operations and Concepts</a:t>
                      </a:r>
                      <a:r>
                        <a:rPr lang="en-US" sz="1800" b="0" kern="1200" dirty="0" smtClean="0">
                          <a:solidFill>
                            <a:srgbClr val="0070C0"/>
                          </a:solidFill>
                          <a:effectLst/>
                          <a:latin typeface="+mn-lt"/>
                          <a:ea typeface="+mn-ea"/>
                          <a:cs typeface="+mn-cs"/>
                        </a:rPr>
                        <a:t> </a:t>
                      </a:r>
                    </a:p>
                    <a:p>
                      <a:r>
                        <a:rPr lang="en-US" sz="1800" b="0" kern="1200" dirty="0" smtClean="0">
                          <a:solidFill>
                            <a:srgbClr val="0070C0"/>
                          </a:solidFill>
                          <a:effectLst/>
                          <a:latin typeface="+mn-lt"/>
                          <a:ea typeface="+mn-ea"/>
                          <a:cs typeface="+mn-cs"/>
                        </a:rPr>
                        <a:t>Students demonstrate a sound understanding of technology concepts, systems, and operations. </a:t>
                      </a:r>
                    </a:p>
                    <a:p>
                      <a:endParaRPr lang="en-US" sz="1800" b="0" dirty="0"/>
                    </a:p>
                  </a:txBody>
                  <a:tcPr marL="68585" marR="68585" marT="34291" marB="34291">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87057" name="Rectangle 4"/>
          <p:cNvSpPr>
            <a:spLocks noChangeArrowheads="1"/>
          </p:cNvSpPr>
          <p:nvPr/>
        </p:nvSpPr>
        <p:spPr bwMode="auto">
          <a:xfrm rot="10800000" flipV="1">
            <a:off x="4550984" y="6322931"/>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dirty="0">
                <a:hlinkClick r:id="rId3"/>
              </a:rPr>
              <a:t>http://www.iste.org/docs/pdfs/20-14_ISTE_Standards-S_PDF.pdf</a:t>
            </a:r>
            <a:r>
              <a:rPr lang="en-US" altLang="en-US" sz="1800" dirty="0"/>
              <a:t> </a:t>
            </a:r>
          </a:p>
        </p:txBody>
      </p:sp>
    </p:spTree>
    <p:extLst>
      <p:ext uri="{BB962C8B-B14F-4D97-AF65-F5344CB8AC3E}">
        <p14:creationId xmlns:p14="http://schemas.microsoft.com/office/powerpoint/2010/main" val="1092639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11</TotalTime>
  <Words>448</Words>
  <Application>Microsoft Office PowerPoint</Application>
  <PresentationFormat>Widescreen</PresentationFormat>
  <Paragraphs>59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Newsela</vt:lpstr>
      <vt:lpstr>Introductions</vt:lpstr>
      <vt:lpstr>What is it?</vt:lpstr>
      <vt:lpstr>Benefits</vt:lpstr>
      <vt:lpstr>Newsela.com</vt:lpstr>
      <vt:lpstr>Share</vt:lpstr>
      <vt:lpstr>Information Literacy Standards</vt:lpstr>
      <vt:lpstr>Information Literacy Standards</vt:lpstr>
      <vt:lpstr>ISTE (International Society for Technology in Education) Standards</vt:lpstr>
      <vt:lpstr>Best Practices</vt:lpstr>
      <vt:lpstr>What’s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Newsela</dc:title>
  <dc:creator>Dewing, Joy</dc:creator>
  <cp:lastModifiedBy>Dewing, Joy</cp:lastModifiedBy>
  <cp:revision>4</cp:revision>
  <dcterms:created xsi:type="dcterms:W3CDTF">2017-05-31T17:55:50Z</dcterms:created>
  <dcterms:modified xsi:type="dcterms:W3CDTF">2017-06-04T21:47:29Z</dcterms:modified>
</cp:coreProperties>
</file>