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5"/>
  </p:notesMasterIdLst>
  <p:handoutMasterIdLst>
    <p:handoutMasterId r:id="rId26"/>
  </p:handoutMasterIdLst>
  <p:sldIdLst>
    <p:sldId id="259" r:id="rId3"/>
    <p:sldId id="260" r:id="rId4"/>
    <p:sldId id="264" r:id="rId5"/>
    <p:sldId id="265" r:id="rId6"/>
    <p:sldId id="277" r:id="rId7"/>
    <p:sldId id="278" r:id="rId8"/>
    <p:sldId id="280" r:id="rId9"/>
    <p:sldId id="291" r:id="rId10"/>
    <p:sldId id="292" r:id="rId11"/>
    <p:sldId id="284" r:id="rId12"/>
    <p:sldId id="285" r:id="rId13"/>
    <p:sldId id="286" r:id="rId14"/>
    <p:sldId id="269" r:id="rId15"/>
    <p:sldId id="288" r:id="rId16"/>
    <p:sldId id="287" r:id="rId17"/>
    <p:sldId id="274" r:id="rId18"/>
    <p:sldId id="275" r:id="rId19"/>
    <p:sldId id="276" r:id="rId20"/>
    <p:sldId id="271" r:id="rId21"/>
    <p:sldId id="270" r:id="rId22"/>
    <p:sldId id="289" r:id="rId23"/>
    <p:sldId id="290" r:id="rId24"/>
  </p:sldIdLst>
  <p:sldSz cx="12188825"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074" autoAdjust="0"/>
  </p:normalViewPr>
  <p:slideViewPr>
    <p:cSldViewPr>
      <p:cViewPr varScale="1">
        <p:scale>
          <a:sx n="76" d="100"/>
          <a:sy n="76" d="100"/>
        </p:scale>
        <p:origin x="465" y="5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p:scale>
          <a:sx n="100" d="100"/>
          <a:sy n="100" d="100"/>
        </p:scale>
        <p:origin x="1893" y="-861"/>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04A8D02-4E65-4CCD-8312-4AB164C6C77D}" type="datetimeFigureOut">
              <a:rPr lang="en-US"/>
              <a:t>6/2/2017</a:t>
            </a:fld>
            <a:endParaRPr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C119DBA-4540-49B3-8FA9-6259387ECF9E}" type="slidenum">
              <a:rPr/>
              <a:t>‹#›</a:t>
            </a:fld>
            <a:endParaRPr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7A755D9-D361-47B8-9652-3B4EA9776CE5}" type="datetimeFigureOut">
              <a:rPr lang="en-US"/>
              <a:t>6/2/2017</a:t>
            </a:fld>
            <a:endParaRPr dirty="0"/>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3B36274-F2B9-4C45-BBB4-0EDF4CD651A7}" type="slidenum">
              <a:rPr/>
              <a:t>‹#›</a:t>
            </a:fld>
            <a:endParaRPr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dirty="0"/>
          </a:p>
        </p:txBody>
      </p:sp>
    </p:spTree>
    <p:extLst>
      <p:ext uri="{BB962C8B-B14F-4D97-AF65-F5344CB8AC3E}">
        <p14:creationId xmlns:p14="http://schemas.microsoft.com/office/powerpoint/2010/main" val="5094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uk-UA" smtClean="0"/>
              <a:t>10</a:t>
            </a:fld>
            <a:endParaRPr lang="uk-UA"/>
          </a:p>
        </p:txBody>
      </p:sp>
    </p:spTree>
    <p:extLst>
      <p:ext uri="{BB962C8B-B14F-4D97-AF65-F5344CB8AC3E}">
        <p14:creationId xmlns:p14="http://schemas.microsoft.com/office/powerpoint/2010/main" val="209139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uk-UA" smtClean="0"/>
              <a:t>11</a:t>
            </a:fld>
            <a:endParaRPr lang="uk-UA"/>
          </a:p>
        </p:txBody>
      </p:sp>
    </p:spTree>
    <p:extLst>
      <p:ext uri="{BB962C8B-B14F-4D97-AF65-F5344CB8AC3E}">
        <p14:creationId xmlns:p14="http://schemas.microsoft.com/office/powerpoint/2010/main" val="2182940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uk-UA" smtClean="0"/>
              <a:t>12</a:t>
            </a:fld>
            <a:endParaRPr lang="uk-UA"/>
          </a:p>
        </p:txBody>
      </p:sp>
    </p:spTree>
    <p:extLst>
      <p:ext uri="{BB962C8B-B14F-4D97-AF65-F5344CB8AC3E}">
        <p14:creationId xmlns:p14="http://schemas.microsoft.com/office/powerpoint/2010/main" val="3089557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Cultural responsiveness refers to the leader’s ability to gain knowledge from people who are not only from a different culture than theirs, but also from their own culture.  In addition to gaining knowledge, the leader learns how to effectively relate with diverse members through respect, thus leading to an inclusive organizational culture. </a:t>
            </a:r>
            <a:r>
              <a:rPr lang="en-US" sz="1200" i="1" kern="1200" dirty="0" smtClean="0">
                <a:solidFill>
                  <a:schemeClr val="tx1"/>
                </a:solidFill>
                <a:effectLst/>
                <a:latin typeface="+mn-lt"/>
                <a:ea typeface="+mn-ea"/>
                <a:cs typeface="+mn-cs"/>
              </a:rPr>
              <a:t>Cultural jams</a:t>
            </a:r>
            <a:r>
              <a:rPr lang="en-US" sz="1200" kern="1200" dirty="0" smtClean="0">
                <a:solidFill>
                  <a:schemeClr val="tx1"/>
                </a:solidFill>
                <a:effectLst/>
                <a:latin typeface="+mn-lt"/>
                <a:ea typeface="+mn-ea"/>
                <a:cs typeface="+mn-cs"/>
              </a:rPr>
              <a:t> (Martinez, 2012), a form of culturally responsive teaching allows organizational leaders to be more effective in interactions with diverse groups and individuals.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four-dimension cultural intelligence model entails metacognitive, cognitive, motivational, and behavioral components (Amiri, Moghimi, &amp; Kazemi, 2010).  Two of these components, cognitive and motivational, incorporate the acquisition of cultural knowledge along with an internal drive to experience new and different cultures.  Behavioral CQ focuses on one’s ability to relate through verbal/nonverbal actions effectively which leads to unbiased communication with diverse members of the organization.</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13</a:t>
            </a:fld>
            <a:endParaRPr lang="en-US" dirty="0"/>
          </a:p>
        </p:txBody>
      </p:sp>
    </p:spTree>
    <p:extLst>
      <p:ext uri="{BB962C8B-B14F-4D97-AF65-F5344CB8AC3E}">
        <p14:creationId xmlns:p14="http://schemas.microsoft.com/office/powerpoint/2010/main" val="99876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excerpt from article: briefly explain how it relates to the workshop and culture jamming.</a:t>
            </a:r>
          </a:p>
          <a:p>
            <a:endParaRPr lang="en-US" dirty="0" smtClean="0"/>
          </a:p>
          <a:p>
            <a:r>
              <a:rPr lang="en-US" dirty="0"/>
              <a:t>Some years ago one of the authors was flipping through </a:t>
            </a:r>
            <a:r>
              <a:rPr lang="en-US" dirty="0" smtClean="0"/>
              <a:t>a copy </a:t>
            </a:r>
            <a:r>
              <a:rPr lang="en-US" dirty="0"/>
              <a:t>of </a:t>
            </a:r>
            <a:r>
              <a:rPr lang="en-US" dirty="0" smtClean="0"/>
              <a:t>the New </a:t>
            </a:r>
            <a:r>
              <a:rPr lang="en-US" dirty="0"/>
              <a:t>Haven </a:t>
            </a:r>
            <a:r>
              <a:rPr lang="en-US" dirty="0" smtClean="0"/>
              <a:t>Register and </a:t>
            </a:r>
            <a:r>
              <a:rPr lang="en-US" dirty="0"/>
              <a:t>came across a </a:t>
            </a:r>
            <a:r>
              <a:rPr lang="en-US" dirty="0" smtClean="0"/>
              <a:t>photo of </a:t>
            </a:r>
            <a:r>
              <a:rPr lang="en-US" dirty="0"/>
              <a:t>a couple of men loitering on a street corner. The first, </a:t>
            </a:r>
            <a:r>
              <a:rPr lang="en-US" dirty="0" smtClean="0"/>
              <a:t>an African </a:t>
            </a:r>
            <a:r>
              <a:rPr lang="en-US" dirty="0"/>
              <a:t>American man, held a plastic bag filled with </a:t>
            </a:r>
            <a:r>
              <a:rPr lang="en-US" dirty="0" smtClean="0"/>
              <a:t>some illicit </a:t>
            </a:r>
            <a:r>
              <a:rPr lang="en-US" dirty="0"/>
              <a:t>substance, and the second, a Hispanic man, smiled </a:t>
            </a:r>
            <a:r>
              <a:rPr lang="en-US" dirty="0" smtClean="0"/>
              <a:t>at the </a:t>
            </a:r>
            <a:r>
              <a:rPr lang="en-US" dirty="0"/>
              <a:t>camera through a mouthful of gold teeth. He </a:t>
            </a:r>
            <a:r>
              <a:rPr lang="en-US" dirty="0" smtClean="0"/>
              <a:t>glanced down </a:t>
            </a:r>
            <a:r>
              <a:rPr lang="en-US" dirty="0"/>
              <a:t>at the caption, mildly curious as to what these two</a:t>
            </a:r>
          </a:p>
          <a:p>
            <a:r>
              <a:rPr lang="en-US" dirty="0"/>
              <a:t>hoodlums had been arrested for. The caption read: “</a:t>
            </a:r>
            <a:r>
              <a:rPr lang="en-US" dirty="0" smtClean="0"/>
              <a:t>They Deliver</a:t>
            </a:r>
            <a:r>
              <a:rPr lang="en-US" dirty="0"/>
              <a:t>: Desmond Bent, left, of Connecticut Job Corps </a:t>
            </a:r>
            <a:r>
              <a:rPr lang="en-US" dirty="0" smtClean="0"/>
              <a:t>and Ray </a:t>
            </a:r>
            <a:r>
              <a:rPr lang="en-US" dirty="0"/>
              <a:t>Vasquez of the Community Action Agency </a:t>
            </a:r>
            <a:r>
              <a:rPr lang="en-US" dirty="0" smtClean="0"/>
              <a:t>deliver meals </a:t>
            </a:r>
            <a:r>
              <a:rPr lang="en-US" dirty="0"/>
              <a:t>to the residents of </a:t>
            </a:r>
            <a:r>
              <a:rPr lang="en-US" dirty="0" smtClean="0"/>
              <a:t>Imperial Apartments </a:t>
            </a:r>
            <a:r>
              <a:rPr lang="en-US" dirty="0"/>
              <a:t>Friday </a:t>
            </a:r>
            <a:r>
              <a:rPr lang="en-US" dirty="0" smtClean="0"/>
              <a:t>in New </a:t>
            </a:r>
            <a:r>
              <a:rPr lang="en-US" dirty="0"/>
              <a:t>Haven</a:t>
            </a:r>
            <a:r>
              <a:rPr lang="en-US" dirty="0" smtClean="0"/>
              <a:t>.” </a:t>
            </a:r>
            <a:r>
              <a:rPr lang="en-US" dirty="0"/>
              <a:t>Eric Luis </a:t>
            </a:r>
            <a:r>
              <a:rPr lang="en-US" dirty="0" smtClean="0"/>
              <a:t>Uhlmann</a:t>
            </a:r>
            <a:r>
              <a:rPr lang="en-US" dirty="0"/>
              <a:t> </a:t>
            </a:r>
            <a:r>
              <a:rPr lang="en-US" dirty="0" smtClean="0"/>
              <a:t>and </a:t>
            </a:r>
            <a:r>
              <a:rPr lang="en-US" dirty="0"/>
              <a:t>Brian A. Nosek</a:t>
            </a:r>
          </a:p>
          <a:p>
            <a:r>
              <a:rPr lang="en-US" dirty="0" smtClean="0"/>
              <a:t>2012</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14</a:t>
            </a:fld>
            <a:endParaRPr lang="en-US" dirty="0"/>
          </a:p>
        </p:txBody>
      </p:sp>
    </p:spTree>
    <p:extLst>
      <p:ext uri="{BB962C8B-B14F-4D97-AF65-F5344CB8AC3E}">
        <p14:creationId xmlns:p14="http://schemas.microsoft.com/office/powerpoint/2010/main" val="3079109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15</a:t>
            </a:fld>
            <a:endParaRPr lang="en-US" dirty="0"/>
          </a:p>
        </p:txBody>
      </p:sp>
    </p:spTree>
    <p:extLst>
      <p:ext uri="{BB962C8B-B14F-4D97-AF65-F5344CB8AC3E}">
        <p14:creationId xmlns:p14="http://schemas.microsoft.com/office/powerpoint/2010/main" val="271706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http://www.nuf.org/inclusive-leadership-model</a:t>
            </a:r>
          </a:p>
          <a:p>
            <a:endParaRPr lang="en-US" b="1" dirty="0" smtClean="0"/>
          </a:p>
          <a:p>
            <a:r>
              <a:rPr lang="en-US" b="1" dirty="0" smtClean="0"/>
              <a:t>Philosophy</a:t>
            </a:r>
            <a:endParaRPr lang="en-US" dirty="0" smtClean="0"/>
          </a:p>
          <a:p>
            <a:r>
              <a:rPr lang="en-US" dirty="0" smtClean="0"/>
              <a:t>Inclusive Leaders start with the development of a conscious philosophy of leadership, articulating their values and style. Respect, integrity and courage are cornerstones of an inclusive leadership philosophy.</a:t>
            </a:r>
          </a:p>
          <a:p>
            <a:r>
              <a:rPr lang="en-US" b="1" dirty="0" smtClean="0"/>
              <a:t>Skills and Competencies</a:t>
            </a:r>
            <a:endParaRPr lang="en-US" dirty="0" smtClean="0"/>
          </a:p>
          <a:p>
            <a:r>
              <a:rPr lang="en-US" dirty="0" smtClean="0"/>
              <a:t>Key skills must include cultural competence, systems thinking, group facilitation, organizational development, strategic planning and implementation, communication and financial acumen.</a:t>
            </a:r>
          </a:p>
          <a:p>
            <a:r>
              <a:rPr lang="en-US" b="1" dirty="0" smtClean="0"/>
              <a:t>Breakthrough Action</a:t>
            </a:r>
            <a:endParaRPr lang="en-US" dirty="0" smtClean="0"/>
          </a:p>
          <a:p>
            <a:r>
              <a:rPr lang="en-US" dirty="0" smtClean="0"/>
              <a:t>Leadership is a natural capacity that requires breakthrough rather than learning. Breakthrough Action is a “systems”-based leadership practice implemented by consciously applying three principles: being responsible, being self-reflective and being committed to collective leadership (the leadership development of others).</a:t>
            </a:r>
          </a:p>
          <a:p>
            <a:r>
              <a:rPr lang="en-US" b="1" dirty="0" smtClean="0"/>
              <a:t>Results </a:t>
            </a:r>
            <a:endParaRPr lang="en-US" dirty="0" smtClean="0"/>
          </a:p>
          <a:p>
            <a:r>
              <a:rPr lang="en-US" dirty="0" smtClean="0"/>
              <a:t>The capacity to make promises and deliver results consistent with those promises defines effective leadership. A focus on results drives leaders to continuously evaluate and improve outcomes in support of their objectives. Results-driven leaders are inclusive when they ensure that diverse voices are included, contribute to and benefit from the results.  </a:t>
            </a:r>
          </a:p>
          <a:p>
            <a:endParaRPr lang="en-US" dirty="0" smtClean="0"/>
          </a:p>
          <a:p>
            <a:r>
              <a:rPr lang="en-US" b="1" dirty="0" smtClean="0"/>
              <a:t>THE ORGANIZATION</a:t>
            </a:r>
            <a:endParaRPr lang="en-US" dirty="0" smtClean="0"/>
          </a:p>
          <a:p>
            <a:r>
              <a:rPr lang="en-US" b="1" dirty="0" smtClean="0"/>
              <a:t> </a:t>
            </a:r>
            <a:endParaRPr lang="en-US" dirty="0" smtClean="0"/>
          </a:p>
          <a:p>
            <a:r>
              <a:rPr lang="en-US" b="1" dirty="0" smtClean="0"/>
              <a:t>Inclusive Leader</a:t>
            </a:r>
            <a:endParaRPr lang="en-US" dirty="0" smtClean="0"/>
          </a:p>
          <a:p>
            <a:r>
              <a:rPr lang="en-US" dirty="0" smtClean="0"/>
              <a:t>At the core is a leader with a well articulated personal leadership philosophy, who is competent in key skill areas including cultural competence and systems thinking. Inclusive organizational leaders are deliberate in their practice of Breakthrough Action and develop organizations with a structure to consistently expand their mission capacity and produce effective results. Inclusive Organizations begin and end with inclusive leadership.</a:t>
            </a:r>
          </a:p>
          <a:p>
            <a:r>
              <a:rPr lang="en-US" b="1" dirty="0" smtClean="0"/>
              <a:t>Institutional Competencies</a:t>
            </a:r>
            <a:endParaRPr lang="en-US" dirty="0" smtClean="0"/>
          </a:p>
          <a:p>
            <a:r>
              <a:rPr lang="en-US" dirty="0" smtClean="0"/>
              <a:t>Key competencies must include strategic planning, organizational assessment/development, education/training, inclusive/integrated Human Resource systems, an inclusive culture, adaptability, networking, coaching and mentoring. Organizations that establish these competencies must also create structures to constantly expand and update them to be truly effective.</a:t>
            </a:r>
          </a:p>
          <a:p>
            <a:r>
              <a:rPr lang="en-US" b="1" dirty="0" smtClean="0"/>
              <a:t>Breakthrough Action</a:t>
            </a:r>
            <a:endParaRPr lang="en-US" dirty="0" smtClean="0"/>
          </a:p>
          <a:p>
            <a:r>
              <a:rPr lang="en-US" dirty="0" smtClean="0"/>
              <a:t>Organizations are more likely to build and apply competencies if their culture is characterized by responsibility, internal assessment, feedback and a demonstrated commitment to developing each employee and stakeholder as a leader. These practices sustain organizations even when they lack particular competencies. Breakthrough Action is the practice of taking responsibility for and action to acquire and apply missing competencies.</a:t>
            </a:r>
          </a:p>
          <a:p>
            <a:r>
              <a:rPr lang="en-US" b="1" dirty="0" smtClean="0"/>
              <a:t>Results</a:t>
            </a:r>
            <a:endParaRPr lang="en-US" dirty="0" smtClean="0"/>
          </a:p>
          <a:p>
            <a:r>
              <a:rPr lang="en-US" dirty="0" smtClean="0"/>
              <a:t>Action and producing results must be an integral part of the culture of any Inclusive Organization. Simply asking the question, “What results have we produced?” can usefully shift the direction and process of any organization as a whole. A focus on results is essential for organizations to maintain a successful commitment to inclusivity. If the structure and process are not inclusive the results will likely lack the inclusivity that defines success at all levels of public service leadership.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16</a:t>
            </a:fld>
            <a:endParaRPr lang="en-US" dirty="0"/>
          </a:p>
        </p:txBody>
      </p:sp>
    </p:spTree>
    <p:extLst>
      <p:ext uri="{BB962C8B-B14F-4D97-AF65-F5344CB8AC3E}">
        <p14:creationId xmlns:p14="http://schemas.microsoft.com/office/powerpoint/2010/main" val="4105490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725670"/>
          </a:xfrm>
        </p:spPr>
        <p:txBody>
          <a:bodyPr/>
          <a:lstStyle/>
          <a:p>
            <a:pPr eaLnBrk="1" hangingPunct="1">
              <a:lnSpc>
                <a:spcPct val="90000"/>
              </a:lnSpc>
              <a:buFontTx/>
              <a:buNone/>
            </a:pPr>
            <a:r>
              <a:rPr lang="en-US" sz="1100" i="1" dirty="0" smtClean="0">
                <a:solidFill>
                  <a:srgbClr val="000000"/>
                </a:solidFill>
                <a:latin typeface="Arial" panose="020B0604020202020204" pitchFamily="34" charset="0"/>
                <a:cs typeface="Arial" panose="020B0604020202020204" pitchFamily="34" charset="0"/>
              </a:rPr>
              <a:t>The capability to function effectively across various cultural contexts </a:t>
            </a:r>
            <a:r>
              <a:rPr lang="en-US" sz="1100" dirty="0" smtClean="0">
                <a:solidFill>
                  <a:srgbClr val="000000"/>
                </a:solidFill>
                <a:latin typeface="Arial" panose="020B0604020202020204" pitchFamily="34" charset="0"/>
                <a:cs typeface="Arial" panose="020B0604020202020204" pitchFamily="34" charset="0"/>
              </a:rPr>
              <a:t>(national, ethnic, organizational, generational, etc.).</a:t>
            </a:r>
          </a:p>
          <a:p>
            <a:pPr eaLnBrk="1" hangingPunct="1">
              <a:lnSpc>
                <a:spcPct val="90000"/>
              </a:lnSpc>
              <a:buFontTx/>
              <a:buNone/>
            </a:pPr>
            <a:endParaRPr lang="en-US" sz="1100" dirty="0">
              <a:solidFill>
                <a:srgbClr val="000000"/>
              </a:solidFill>
              <a:latin typeface="Arial" panose="020B0604020202020204" pitchFamily="34" charset="0"/>
              <a:cs typeface="Arial" panose="020B0604020202020204" pitchFamily="34" charset="0"/>
            </a:endParaRPr>
          </a:p>
          <a:p>
            <a:pPr eaLnBrk="1" hangingPunct="1">
              <a:lnSpc>
                <a:spcPct val="90000"/>
              </a:lnSpc>
              <a:buFontTx/>
              <a:buNone/>
            </a:pPr>
            <a:r>
              <a:rPr lang="en-US" sz="1000" dirty="0" smtClean="0">
                <a:solidFill>
                  <a:srgbClr val="000000"/>
                </a:solidFill>
                <a:latin typeface="Arial" panose="020B0604020202020204" pitchFamily="34" charset="0"/>
                <a:cs typeface="Arial" panose="020B0604020202020204" pitchFamily="34" charset="0"/>
              </a:rPr>
              <a:t>--Soon Ang and Linn Van Dyne, </a:t>
            </a:r>
            <a:r>
              <a:rPr lang="ja-JP" altLang="en-US" sz="1000" dirty="0" smtClean="0">
                <a:solidFill>
                  <a:srgbClr val="000000"/>
                </a:solidFill>
                <a:latin typeface="Arial" panose="020B0604020202020204" pitchFamily="34" charset="0"/>
                <a:cs typeface="Arial" panose="020B0604020202020204" pitchFamily="34" charset="0"/>
              </a:rPr>
              <a:t>“</a:t>
            </a:r>
            <a:r>
              <a:rPr lang="en-US" altLang="ja-JP" sz="1000" dirty="0" smtClean="0">
                <a:solidFill>
                  <a:srgbClr val="000000"/>
                </a:solidFill>
                <a:latin typeface="Arial" panose="020B0604020202020204" pitchFamily="34" charset="0"/>
                <a:cs typeface="Arial" panose="020B0604020202020204" pitchFamily="34" charset="0"/>
              </a:rPr>
              <a:t>Conceptualization of Cultural Intelligence</a:t>
            </a:r>
            <a:r>
              <a:rPr lang="ja-JP" altLang="en-US" sz="1000" dirty="0" smtClean="0">
                <a:solidFill>
                  <a:srgbClr val="000000"/>
                </a:solidFill>
                <a:latin typeface="Arial" panose="020B0604020202020204" pitchFamily="34" charset="0"/>
                <a:cs typeface="Arial" panose="020B0604020202020204" pitchFamily="34" charset="0"/>
              </a:rPr>
              <a:t>”</a:t>
            </a:r>
            <a:r>
              <a:rPr lang="en-US" altLang="ja-JP" sz="1000" dirty="0" smtClean="0">
                <a:solidFill>
                  <a:srgbClr val="000000"/>
                </a:solidFill>
                <a:latin typeface="Arial" panose="020B0604020202020204" pitchFamily="34" charset="0"/>
                <a:cs typeface="Arial" panose="020B0604020202020204" pitchFamily="34" charset="0"/>
              </a:rPr>
              <a:t> in Handbook of Cultural Intelligence: Theory, Measurement, and Applications (Armonk, NY: M.E. Sharpe, 2008), 3</a:t>
            </a:r>
            <a:r>
              <a:rPr lang="en-US" altLang="ja-JP" sz="1100" dirty="0" smtClean="0">
                <a:solidFill>
                  <a:srgbClr val="000000"/>
                </a:solidFill>
                <a:latin typeface="Arial" panose="020B0604020202020204" pitchFamily="34" charset="0"/>
                <a:cs typeface="Arial" panose="020B0604020202020204" pitchFamily="34" charset="0"/>
              </a:rPr>
              <a:t>.</a:t>
            </a:r>
          </a:p>
          <a:p>
            <a:pPr eaLnBrk="1" hangingPunct="1">
              <a:lnSpc>
                <a:spcPct val="90000"/>
              </a:lnSpc>
              <a:buFontTx/>
              <a:buNone/>
            </a:pPr>
            <a:endParaRPr lang="en-US" altLang="ja-JP" dirty="0">
              <a:solidFill>
                <a:srgbClr val="000000"/>
              </a:solidFill>
              <a:cs typeface="Arial" panose="020B0604020202020204" pitchFamily="34" charset="0"/>
            </a:endParaRPr>
          </a:p>
          <a:p>
            <a:r>
              <a:rPr lang="en-US" dirty="0" smtClean="0">
                <a:latin typeface="Arial" panose="020B0604020202020204" pitchFamily="34" charset="0"/>
                <a:ea typeface="ＭＳ Ｐゴシック" panose="020B0600070205080204" pitchFamily="34" charset="-128"/>
              </a:rPr>
              <a:t>Research </a:t>
            </a:r>
            <a:r>
              <a:rPr lang="en-US" dirty="0">
                <a:latin typeface="Arial" panose="020B0604020202020204" pitchFamily="34" charset="0"/>
                <a:ea typeface="ＭＳ Ｐゴシック" panose="020B0600070205080204" pitchFamily="34" charset="-128"/>
              </a:rPr>
              <a:t>reveals that the culturally intelligent—Individuals who effectively accomplish their objectives regardless of the cultural context—have strengths in four key capabilities.  </a:t>
            </a:r>
          </a:p>
          <a:p>
            <a:endParaRPr lang="en-US" dirty="0" smtClean="0">
              <a:latin typeface="Arial" panose="020B0604020202020204" pitchFamily="34" charset="0"/>
              <a:ea typeface="ＭＳ Ｐゴシック" panose="020B0600070205080204" pitchFamily="34" charset="-128"/>
            </a:endParaRPr>
          </a:p>
          <a:p>
            <a:r>
              <a:rPr lang="en-US" dirty="0" smtClean="0">
                <a:latin typeface="Arial" panose="020B0604020202020204" pitchFamily="34" charset="0"/>
                <a:ea typeface="ＭＳ Ｐゴシック" panose="020B0600070205080204" pitchFamily="34" charset="-128"/>
              </a:rPr>
              <a:t>The </a:t>
            </a:r>
            <a:r>
              <a:rPr lang="en-US" dirty="0">
                <a:latin typeface="Arial" panose="020B0604020202020204" pitchFamily="34" charset="0"/>
                <a:ea typeface="ＭＳ Ｐゴシック" panose="020B0600070205080204" pitchFamily="34" charset="-128"/>
              </a:rPr>
              <a:t>four capabilities of cultural intelligence are CQ Drive, CQ Knowledge, CQ Strategy, and CQ Action. They can also be thought of as four steps to developing CQ. </a:t>
            </a:r>
          </a:p>
          <a:p>
            <a:r>
              <a:rPr lang="en-US" dirty="0">
                <a:latin typeface="Arial" panose="020B0604020202020204" pitchFamily="34" charset="0"/>
                <a:ea typeface="ＭＳ Ｐゴシック" panose="020B0600070205080204" pitchFamily="34" charset="-128"/>
              </a:rPr>
              <a:t> </a:t>
            </a:r>
          </a:p>
          <a:p>
            <a:r>
              <a:rPr lang="en-US" dirty="0">
                <a:latin typeface="Arial" panose="020B0604020202020204" pitchFamily="34" charset="0"/>
                <a:ea typeface="ＭＳ Ｐゴシック" panose="020B0600070205080204" pitchFamily="34" charset="-128"/>
              </a:rPr>
              <a:t>CQ Drive (motivation) is your interest, drive and confidence to adapt to a multicultural situation. </a:t>
            </a:r>
            <a:endParaRPr lang="en-US" dirty="0" smtClean="0">
              <a:latin typeface="Arial" panose="020B0604020202020204" pitchFamily="34" charset="0"/>
              <a:ea typeface="ＭＳ Ｐゴシック" panose="020B0600070205080204" pitchFamily="34" charset="-128"/>
            </a:endParaRPr>
          </a:p>
          <a:p>
            <a:endParaRPr lang="en-US" dirty="0">
              <a:latin typeface="Arial" panose="020B0604020202020204" pitchFamily="34" charset="0"/>
              <a:ea typeface="ＭＳ Ｐゴシック" panose="020B0600070205080204" pitchFamily="34" charset="-128"/>
            </a:endParaRPr>
          </a:p>
          <a:p>
            <a:r>
              <a:rPr lang="en-US" dirty="0">
                <a:latin typeface="Arial" panose="020B0604020202020204" pitchFamily="34" charset="0"/>
                <a:ea typeface="ＭＳ Ｐゴシック" panose="020B0600070205080204" pitchFamily="34" charset="-128"/>
              </a:rPr>
              <a:t>CQ Knowledge (cognition) is your understanding about how cultures are similar and different. </a:t>
            </a:r>
            <a:endParaRPr lang="en-US" dirty="0" smtClean="0">
              <a:latin typeface="Arial" panose="020B0604020202020204" pitchFamily="34" charset="0"/>
              <a:ea typeface="ＭＳ Ｐゴシック" panose="020B0600070205080204" pitchFamily="34" charset="-128"/>
            </a:endParaRPr>
          </a:p>
          <a:p>
            <a:endParaRPr lang="en-US" dirty="0">
              <a:latin typeface="Arial" panose="020B0604020202020204" pitchFamily="34" charset="0"/>
              <a:ea typeface="ＭＳ Ｐゴシック" panose="020B0600070205080204" pitchFamily="34" charset="-128"/>
            </a:endParaRPr>
          </a:p>
          <a:p>
            <a:r>
              <a:rPr lang="en-US" dirty="0">
                <a:latin typeface="Arial" panose="020B0604020202020204" pitchFamily="34" charset="0"/>
                <a:ea typeface="ＭＳ Ｐゴシック" panose="020B0600070205080204" pitchFamily="34" charset="-128"/>
              </a:rPr>
              <a:t>CQ Strategy (meta-cognition) is your awareness and ability to plan for multicultural interactions. </a:t>
            </a:r>
            <a:endParaRPr lang="en-US" dirty="0" smtClean="0">
              <a:latin typeface="Arial" panose="020B0604020202020204" pitchFamily="34" charset="0"/>
              <a:ea typeface="ＭＳ Ｐゴシック" panose="020B0600070205080204" pitchFamily="34" charset="-128"/>
            </a:endParaRPr>
          </a:p>
          <a:p>
            <a:endParaRPr lang="en-US" dirty="0">
              <a:latin typeface="Arial" panose="020B0604020202020204" pitchFamily="34" charset="0"/>
              <a:ea typeface="ＭＳ Ｐゴシック" panose="020B0600070205080204" pitchFamily="34" charset="-128"/>
            </a:endParaRPr>
          </a:p>
          <a:p>
            <a:r>
              <a:rPr lang="en-US" dirty="0">
                <a:latin typeface="Arial" panose="020B0604020202020204" pitchFamily="34" charset="0"/>
                <a:ea typeface="ＭＳ Ｐゴシック" panose="020B0600070205080204" pitchFamily="34" charset="-128"/>
              </a:rPr>
              <a:t>CQ Action (behavior) is your ability to adapt when relating and working interculturally. </a:t>
            </a:r>
          </a:p>
          <a:p>
            <a:endParaRPr lang="en-US" dirty="0">
              <a:latin typeface="Arial" panose="020B0604020202020204" pitchFamily="34" charset="0"/>
              <a:ea typeface="ＭＳ Ｐゴシック" panose="020B0600070205080204" pitchFamily="34" charset="-128"/>
            </a:endParaRPr>
          </a:p>
          <a:p>
            <a:endParaRPr lang="en-US" dirty="0">
              <a:latin typeface="Arial" panose="020B0604020202020204" pitchFamily="34" charset="0"/>
              <a:ea typeface="ＭＳ Ｐゴシック" panose="020B0600070205080204" pitchFamily="34" charset="-128"/>
            </a:endParaRPr>
          </a:p>
          <a:p>
            <a:pPr eaLnBrk="1" hangingPunct="1">
              <a:lnSpc>
                <a:spcPct val="90000"/>
              </a:lnSpc>
              <a:buFontTx/>
              <a:buNone/>
            </a:pPr>
            <a:endParaRPr lang="en-US" altLang="ja-JP" dirty="0" smtClean="0">
              <a:solidFill>
                <a:srgbClr val="000000"/>
              </a:solidFill>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17</a:t>
            </a:fld>
            <a:endParaRPr lang="en-US" dirty="0"/>
          </a:p>
        </p:txBody>
      </p:sp>
    </p:spTree>
    <p:extLst>
      <p:ext uri="{BB962C8B-B14F-4D97-AF65-F5344CB8AC3E}">
        <p14:creationId xmlns:p14="http://schemas.microsoft.com/office/powerpoint/2010/main" val="4286863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18</a:t>
            </a:fld>
            <a:endParaRPr lang="en-US" dirty="0"/>
          </a:p>
        </p:txBody>
      </p:sp>
    </p:spTree>
    <p:extLst>
      <p:ext uri="{BB962C8B-B14F-4D97-AF65-F5344CB8AC3E}">
        <p14:creationId xmlns:p14="http://schemas.microsoft.com/office/powerpoint/2010/main" val="218758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19</a:t>
            </a:fld>
            <a:endParaRPr lang="en-US" dirty="0"/>
          </a:p>
        </p:txBody>
      </p:sp>
    </p:spTree>
    <p:extLst>
      <p:ext uri="{BB962C8B-B14F-4D97-AF65-F5344CB8AC3E}">
        <p14:creationId xmlns:p14="http://schemas.microsoft.com/office/powerpoint/2010/main" val="158946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a:t>
            </a:fld>
            <a:endParaRPr lang="en-US" dirty="0"/>
          </a:p>
        </p:txBody>
      </p:sp>
    </p:spTree>
    <p:extLst>
      <p:ext uri="{BB962C8B-B14F-4D97-AF65-F5344CB8AC3E}">
        <p14:creationId xmlns:p14="http://schemas.microsoft.com/office/powerpoint/2010/main" val="10304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20</a:t>
            </a:fld>
            <a:endParaRPr lang="en-US" dirty="0"/>
          </a:p>
        </p:txBody>
      </p:sp>
    </p:spTree>
    <p:extLst>
      <p:ext uri="{BB962C8B-B14F-4D97-AF65-F5344CB8AC3E}">
        <p14:creationId xmlns:p14="http://schemas.microsoft.com/office/powerpoint/2010/main" val="3961473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21</a:t>
            </a:fld>
            <a:endParaRPr lang="en-US" dirty="0"/>
          </a:p>
        </p:txBody>
      </p:sp>
    </p:spTree>
    <p:extLst>
      <p:ext uri="{BB962C8B-B14F-4D97-AF65-F5344CB8AC3E}">
        <p14:creationId xmlns:p14="http://schemas.microsoft.com/office/powerpoint/2010/main" val="967008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22</a:t>
            </a:fld>
            <a:endParaRPr lang="en-US" dirty="0"/>
          </a:p>
        </p:txBody>
      </p:sp>
    </p:spTree>
    <p:extLst>
      <p:ext uri="{BB962C8B-B14F-4D97-AF65-F5344CB8AC3E}">
        <p14:creationId xmlns:p14="http://schemas.microsoft.com/office/powerpoint/2010/main" val="33159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3</a:t>
            </a:fld>
            <a:endParaRPr lang="en-US" dirty="0"/>
          </a:p>
        </p:txBody>
      </p:sp>
    </p:spTree>
    <p:extLst>
      <p:ext uri="{BB962C8B-B14F-4D97-AF65-F5344CB8AC3E}">
        <p14:creationId xmlns:p14="http://schemas.microsoft.com/office/powerpoint/2010/main" val="314320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Brad: This was submitted in the proposal</a:t>
            </a:r>
          </a:p>
          <a:p>
            <a:endParaRPr lang="en-US" dirty="0">
              <a:solidFill>
                <a:srgbClr val="FF0000"/>
              </a:solidFill>
            </a:endParaRPr>
          </a:p>
          <a:p>
            <a:r>
              <a:rPr lang="en-US" dirty="0"/>
              <a:t>Unconscious bias refers to a bias that we are unaware of, and which happens outside of our control.  It is developed at an early age and continues throughout our life span (Dore, Hoffman, Lillard, &amp; Trawalter, 2014).  Biases happen</a:t>
            </a:r>
            <a:r>
              <a:rPr lang="en-US" strike="sngStrike" dirty="0"/>
              <a:t>s</a:t>
            </a:r>
            <a:r>
              <a:rPr lang="en-US" dirty="0"/>
              <a:t> automatically and are triggered by our brain making quick judgments and assumptions of people and situations, influenced by our background, cultural environment and personal experiences.  Unconscious biases have real world effects on behavior (Dasgupta, 2004).  They are malleable and one can take steps to minimize their impact (Dasgupta, 2013; Dasgupta &amp; Greenwald, 2013).  Many of our perceptions of individuals who are diverse from ourselves (race, gender, ethnicity, socio-economic and age) are formed based on stereotype-based beliefs (Kunda &amp; Thagard, 1996).  These beliefs are often highlighted when one interacts with an individual who is different from themselves.  The actions can be associated with unconscious bias.  These behaviors may result in negative treatment of the diverse members of the team and entire organization.  Often stereotypical beliefs are developed through the use of media and political views that often portray societal groups in a negative light.  As one continues to be exposed to these views, the greater the influence they have on one’s beliefs, where leaders may (consciously or unconsciously) create a less inclusive organizational environment. </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3B36274-F2B9-4C45-BBB4-0EDF4CD651A7}" type="slidenum">
              <a:rPr lang="en-US" smtClean="0"/>
              <a:t>4</a:t>
            </a:fld>
            <a:endParaRPr lang="en-US" dirty="0"/>
          </a:p>
        </p:txBody>
      </p:sp>
    </p:spTree>
    <p:extLst>
      <p:ext uri="{BB962C8B-B14F-4D97-AF65-F5344CB8AC3E}">
        <p14:creationId xmlns:p14="http://schemas.microsoft.com/office/powerpoint/2010/main" val="183274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Brad: This was submitted in the proposal</a:t>
            </a:r>
          </a:p>
          <a:p>
            <a:endParaRPr lang="en-US" dirty="0">
              <a:solidFill>
                <a:srgbClr val="FF0000"/>
              </a:solidFill>
            </a:endParaRPr>
          </a:p>
          <a:p>
            <a:r>
              <a:rPr lang="en-US" dirty="0"/>
              <a:t>Unconscious bias refers to a bias that we are unaware of, and which happens outside of our control.  It is developed at an early age and continues throughout our life span (Dore, Hoffman, Lillard, &amp; Trawalter, 2014).  Biases happen</a:t>
            </a:r>
            <a:r>
              <a:rPr lang="en-US" strike="sngStrike" dirty="0"/>
              <a:t>s</a:t>
            </a:r>
            <a:r>
              <a:rPr lang="en-US" dirty="0"/>
              <a:t> automatically and are triggered by our brain making quick judgments and assumptions of people and situations, influenced by our background, cultural environment and personal experiences.  Unconscious biases have real world effects on behavior (Dasgupta, 2004).  They are malleable and one can take steps to minimize their impact (Dasgupta, 2013; Dasgupta &amp; Greenwald, 2013).  Many of our perceptions of individuals who are diverse from ourselves (race, gender, ethnicity, socio-economic and age) are formed based on stereotype-based beliefs (Kunda &amp; Thagard, 1996).  These beliefs are often highlighted when one interacts with an individual who is different from themselves.  The actions can be associated with unconscious bias.  These behaviors may result in negative treatment of the diverse members of the team and entire organization.  Often stereotypical beliefs are developed through the use of media and political views that often portray societal groups in a negative light.  As one continues to be exposed to these views, the greater the influence they have on one’s beliefs, where leaders may (consciously or unconsciously) create a less inclusive organizational environment. </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3B36274-F2B9-4C45-BBB4-0EDF4CD651A7}" type="slidenum">
              <a:rPr lang="en-US" smtClean="0"/>
              <a:t>5</a:t>
            </a:fld>
            <a:endParaRPr lang="en-US" dirty="0"/>
          </a:p>
        </p:txBody>
      </p:sp>
    </p:spTree>
    <p:extLst>
      <p:ext uri="{BB962C8B-B14F-4D97-AF65-F5344CB8AC3E}">
        <p14:creationId xmlns:p14="http://schemas.microsoft.com/office/powerpoint/2010/main" val="139075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Brad: This was submitted in the proposal</a:t>
            </a:r>
          </a:p>
          <a:p>
            <a:endParaRPr lang="en-US" dirty="0">
              <a:solidFill>
                <a:srgbClr val="FF0000"/>
              </a:solidFill>
            </a:endParaRPr>
          </a:p>
          <a:p>
            <a:r>
              <a:rPr lang="en-US" dirty="0"/>
              <a:t>Unconscious bias refers to a bias that we are unaware of, and which happens outside of our control.  It is developed at an early age and continues throughout our life span (Dore, Hoffman, Lillard, &amp; Trawalter, 2014).  Biases happen</a:t>
            </a:r>
            <a:r>
              <a:rPr lang="en-US" strike="sngStrike" dirty="0"/>
              <a:t>s</a:t>
            </a:r>
            <a:r>
              <a:rPr lang="en-US" dirty="0"/>
              <a:t> automatically and are triggered by our brain making quick judgments and assumptions of people and situations, influenced by our background, cultural environment and personal experiences.  Unconscious biases have real world effects on behavior (Dasgupta, 2004).  They are malleable and one can take steps to minimize their impact (Dasgupta, 2013; Dasgupta &amp; Greenwald, 2013).  Many of our perceptions of individuals who are diverse from ourselves (race, gender, ethnicity, socio-economic and age) are formed based on stereotype-based beliefs (Kunda &amp; Thagard, 1996).  These beliefs are often highlighted when one interacts with an individual who is different from themselves.  The actions can be associated with unconscious bias.  These behaviors may result in negative treatment of the diverse members of the team and entire organization.  Often stereotypical beliefs are developed through the use of media and political views that often portray societal groups in a negative light.  As one continues to be exposed to these views, the greater the influence they have on one’s beliefs, where leaders may (consciously or unconsciously) create a less inclusive organizational environment. </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3B36274-F2B9-4C45-BBB4-0EDF4CD651A7}" type="slidenum">
              <a:rPr lang="en-US" smtClean="0"/>
              <a:t>6</a:t>
            </a:fld>
            <a:endParaRPr lang="en-US" dirty="0"/>
          </a:p>
        </p:txBody>
      </p:sp>
    </p:spTree>
    <p:extLst>
      <p:ext uri="{BB962C8B-B14F-4D97-AF65-F5344CB8AC3E}">
        <p14:creationId xmlns:p14="http://schemas.microsoft.com/office/powerpoint/2010/main" val="386644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Misty, this was submitted in the proposal: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Culture jamming has been used in the arts, politics and media as a way to reimage stereotypes. In media, cultural jamming seeks “to achieve transparency, that is, to mitigate the asymmetrical effects of power and other distortions in the communications apparatus” (p. 118).  Culture jamming is used to remove the negative image of individuals or groups and present a more positive one.  The importance for leaders to foster an inclusive environment cannot be overstated.  However, culture jamming used by itself is not enough to change the organizational culture and environment.  Culture jamming paired with cultural intelligence and responsiveness can equip leaders to create an inclusive organizational culture.  </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7</a:t>
            </a:fld>
            <a:endParaRPr lang="en-US" dirty="0"/>
          </a:p>
        </p:txBody>
      </p:sp>
    </p:spTree>
    <p:extLst>
      <p:ext uri="{BB962C8B-B14F-4D97-AF65-F5344CB8AC3E}">
        <p14:creationId xmlns:p14="http://schemas.microsoft.com/office/powerpoint/2010/main" val="3217948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8</a:t>
            </a:fld>
            <a:endParaRPr lang="en-US" dirty="0"/>
          </a:p>
        </p:txBody>
      </p:sp>
    </p:spTree>
    <p:extLst>
      <p:ext uri="{BB962C8B-B14F-4D97-AF65-F5344CB8AC3E}">
        <p14:creationId xmlns:p14="http://schemas.microsoft.com/office/powerpoint/2010/main" val="18815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9</a:t>
            </a:fld>
            <a:endParaRPr lang="en-US" dirty="0"/>
          </a:p>
        </p:txBody>
      </p:sp>
    </p:spTree>
    <p:extLst>
      <p:ext uri="{BB962C8B-B14F-4D97-AF65-F5344CB8AC3E}">
        <p14:creationId xmlns:p14="http://schemas.microsoft.com/office/powerpoint/2010/main" val="373810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dirty="0"/>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dirty="0"/>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173316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dirty="0"/>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Tree>
    <p:extLst>
      <p:ext uri="{BB962C8B-B14F-4D97-AF65-F5344CB8AC3E}">
        <p14:creationId xmlns:p14="http://schemas.microsoft.com/office/powerpoint/2010/main" val="887540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dirty="0"/>
          </a:p>
        </p:txBody>
      </p:sp>
      <p:sp>
        <p:nvSpPr>
          <p:cNvPr id="3" name="Content Placeholder 2"/>
          <p:cNvSpPr>
            <a:spLocks noGrp="1"/>
          </p:cNvSpPr>
          <p:nvPr>
            <p:ph idx="1"/>
          </p:nvPr>
        </p:nvSpPr>
        <p:spPr/>
        <p:txBody>
          <a:bodyPr/>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a:p>
        </p:txBody>
      </p:sp>
    </p:spTree>
    <p:extLst>
      <p:ext uri="{BB962C8B-B14F-4D97-AF65-F5344CB8AC3E}">
        <p14:creationId xmlns:p14="http://schemas.microsoft.com/office/powerpoint/2010/main" val="3591654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829175-527E-46A3-863C-1BB1F163B849}" type="datetimeFigureOut">
              <a:rPr lang="en-US" smtClean="0"/>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dirty="0"/>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3829175-527E-46A3-863C-1BB1F163B849}" type="datetimeFigureOut">
              <a:rPr lang="en-US" smtClean="0"/>
              <a:t>6/2/2017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dirty="0"/>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829175-527E-46A3-863C-1BB1F163B849}" type="datetimeFigureOut">
              <a:rPr lang="en-US" smtClean="0"/>
              <a:t>6/2/2017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smtClean="0"/>
              <a:t>6/2/2017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829175-527E-46A3-863C-1BB1F163B849}" type="datetimeFigureOut">
              <a:rPr lang="en-US" smtClean="0"/>
              <a:pPr/>
              <a:t>6/2/2017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dirty="0"/>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913643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5103812" y="457200"/>
            <a:ext cx="66294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773852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smtClean="0"/>
              <a:pPr/>
              <a:t>6/2/2017</a:t>
            </a:fld>
            <a:endParaRPr lang="en-US" dirty="0"/>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dirty="0"/>
          </a:p>
        </p:txBody>
      </p:sp>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a:extLst/>
          </p:spPr>
          <p:txBody>
            <a:bodyPr wrap="none" anchor="ctr"/>
            <a:lstStyle/>
            <a:p>
              <a:pPr algn="ctr"/>
              <a:endParaRPr kumimoji="1" lang="en-US" sz="2400" dirty="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a:extLst/>
          </p:spPr>
          <p:txBody>
            <a:bodyPr wrap="none" anchor="ctr"/>
            <a:lstStyle/>
            <a:p>
              <a:pPr algn="ctr"/>
              <a:endParaRPr kumimoji="1" lang="en-US" sz="2400" dirty="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a:extLst/>
          </p:spPr>
          <p:txBody>
            <a:bodyPr wrap="none" anchor="ctr"/>
            <a:lstStyle/>
            <a:p>
              <a:pPr algn="ctr"/>
              <a:endParaRPr kumimoji="1" lang="en-US" sz="2400" dirty="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a:extLst/>
          </p:spPr>
          <p:txBody>
            <a:bodyPr wrap="none" anchor="ctr"/>
            <a:lstStyle/>
            <a:p>
              <a:pPr algn="ctr"/>
              <a:endParaRPr kumimoji="1" lang="en-US" sz="2400" dirty="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a:extLst/>
          </p:spPr>
          <p:txBody>
            <a:bodyPr wrap="none" anchor="ctr"/>
            <a:lstStyle/>
            <a:p>
              <a:pPr algn="ctr"/>
              <a:endParaRPr kumimoji="1" lang="en-US" sz="2400" dirty="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a:extLst/>
          </p:spPr>
          <p:txBody>
            <a:bodyPr wrap="none" anchor="ctr"/>
            <a:lstStyle/>
            <a:p>
              <a:pPr algn="ctr"/>
              <a:endParaRPr kumimoji="1" lang="en-US" sz="2400" dirty="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xecdev.unc.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2412" y="4953000"/>
            <a:ext cx="9448799" cy="1524000"/>
          </a:xfrm>
        </p:spPr>
        <p:txBody>
          <a:bodyPr>
            <a:normAutofit/>
          </a:bodyPr>
          <a:lstStyle/>
          <a:p>
            <a:pPr algn="ctr"/>
            <a:r>
              <a:rPr lang="en-US" dirty="0" smtClean="0"/>
              <a:t>Presenter: Dr. Joanne Barnes</a:t>
            </a:r>
          </a:p>
          <a:p>
            <a:pPr algn="ctr"/>
            <a:r>
              <a:rPr lang="en-US" dirty="0" smtClean="0"/>
              <a:t>Professor: PhD Organizational Leadership</a:t>
            </a:r>
          </a:p>
          <a:p>
            <a:pPr algn="ctr"/>
            <a:r>
              <a:rPr lang="en-US" dirty="0" smtClean="0"/>
              <a:t>Dean, Graduate School-Indiana Wesleyan University</a:t>
            </a:r>
          </a:p>
          <a:p>
            <a:pPr algn="ctr"/>
            <a:r>
              <a:rPr lang="en-US" sz="1800" dirty="0" smtClean="0"/>
              <a:t>©Barnes 2017</a:t>
            </a:r>
            <a:endParaRPr lang="en-US" sz="1800" dirty="0"/>
          </a:p>
        </p:txBody>
      </p:sp>
      <p:sp>
        <p:nvSpPr>
          <p:cNvPr id="2" name="Title 1"/>
          <p:cNvSpPr>
            <a:spLocks noGrp="1"/>
          </p:cNvSpPr>
          <p:nvPr>
            <p:ph type="ctrTitle"/>
          </p:nvPr>
        </p:nvSpPr>
        <p:spPr>
          <a:xfrm>
            <a:off x="1507377" y="762000"/>
            <a:ext cx="9144000" cy="3505200"/>
          </a:xfrm>
        </p:spPr>
        <p:txBody>
          <a:bodyPr anchor="t"/>
          <a:lstStyle/>
          <a:p>
            <a:pPr algn="ctr"/>
            <a:r>
              <a:rPr lang="en-US" dirty="0" smtClean="0"/>
              <a:t>Culture Jamming: </a:t>
            </a:r>
            <a:br>
              <a:rPr lang="en-US" dirty="0" smtClean="0"/>
            </a:br>
            <a:r>
              <a:rPr lang="en-US" sz="3200" dirty="0" smtClean="0"/>
              <a:t>Teaching in an Inclusive Environment</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012" y="2789923"/>
            <a:ext cx="2804365" cy="2086016"/>
          </a:xfrm>
          <a:prstGeom prst="rect">
            <a:avLst/>
          </a:prstGeom>
        </p:spPr>
      </p:pic>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1612" y="609600"/>
            <a:ext cx="7086600" cy="5867400"/>
          </a:xfrm>
          <a:prstGeom prst="rect">
            <a:avLst/>
          </a:prstGeom>
        </p:spPr>
      </p:pic>
    </p:spTree>
    <p:extLst>
      <p:ext uri="{BB962C8B-B14F-4D97-AF65-F5344CB8AC3E}">
        <p14:creationId xmlns:p14="http://schemas.microsoft.com/office/powerpoint/2010/main" val="1715782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1412" y="456704"/>
            <a:ext cx="10058400" cy="6041081"/>
          </a:xfrm>
          <a:prstGeom prst="rect">
            <a:avLst/>
          </a:prstGeom>
        </p:spPr>
      </p:pic>
    </p:spTree>
    <p:extLst>
      <p:ext uri="{BB962C8B-B14F-4D97-AF65-F5344CB8AC3E}">
        <p14:creationId xmlns:p14="http://schemas.microsoft.com/office/powerpoint/2010/main" val="776691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89012" y="634829"/>
            <a:ext cx="10287000" cy="5661615"/>
          </a:xfrm>
          <a:prstGeom prst="rect">
            <a:avLst/>
          </a:prstGeom>
        </p:spPr>
      </p:pic>
    </p:spTree>
    <p:extLst>
      <p:ext uri="{BB962C8B-B14F-4D97-AF65-F5344CB8AC3E}">
        <p14:creationId xmlns:p14="http://schemas.microsoft.com/office/powerpoint/2010/main" val="2242260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31423" y="1711220"/>
            <a:ext cx="9601200" cy="4191000"/>
          </a:xfrm>
        </p:spPr>
        <p:txBody>
          <a:bodyPr>
            <a:normAutofit/>
          </a:bodyPr>
          <a:lstStyle/>
          <a:p>
            <a:pPr lvl="0"/>
            <a:r>
              <a:rPr lang="en-US" dirty="0" smtClean="0"/>
              <a:t>Inclusive leadership</a:t>
            </a:r>
          </a:p>
          <a:p>
            <a:pPr lvl="0"/>
            <a:r>
              <a:rPr lang="en-US" dirty="0" smtClean="0"/>
              <a:t>Culturally Inclusive Leadership</a:t>
            </a:r>
          </a:p>
          <a:p>
            <a:pPr lvl="0"/>
            <a:r>
              <a:rPr lang="en-US" dirty="0" smtClean="0"/>
              <a:t>Organizational Inclusive Leadership</a:t>
            </a:r>
          </a:p>
          <a:p>
            <a:pPr lvl="0"/>
            <a:endParaRPr lang="en-US" dirty="0"/>
          </a:p>
          <a:p>
            <a:pPr lvl="0"/>
            <a:r>
              <a:rPr lang="en-US" dirty="0" smtClean="0"/>
              <a:t>Diverse World:</a:t>
            </a:r>
          </a:p>
          <a:p>
            <a:pPr lvl="0"/>
            <a:endParaRPr lang="en-US" dirty="0" smtClean="0"/>
          </a:p>
          <a:p>
            <a:pPr lvl="0"/>
            <a:endParaRPr lang="en-US" dirty="0" smtClean="0"/>
          </a:p>
        </p:txBody>
      </p:sp>
      <p:sp>
        <p:nvSpPr>
          <p:cNvPr id="13" name="Title 12"/>
          <p:cNvSpPr>
            <a:spLocks noGrp="1"/>
          </p:cNvSpPr>
          <p:nvPr>
            <p:ph type="title"/>
          </p:nvPr>
        </p:nvSpPr>
        <p:spPr/>
        <p:txBody>
          <a:bodyPr>
            <a:normAutofit/>
          </a:bodyPr>
          <a:lstStyle/>
          <a:p>
            <a:pPr algn="ctr"/>
            <a:r>
              <a:rPr lang="en-US" dirty="0"/>
              <a:t>From Culture Jamming to Inclusive </a:t>
            </a:r>
            <a:r>
              <a:rPr lang="en-US" dirty="0" smtClean="0"/>
              <a:t>Classroom</a:t>
            </a:r>
            <a:endParaRPr lang="en-US" dirty="0"/>
          </a:p>
        </p:txBody>
      </p:sp>
      <p:sp>
        <p:nvSpPr>
          <p:cNvPr id="2" name="Rectangle 1"/>
          <p:cNvSpPr/>
          <p:nvPr/>
        </p:nvSpPr>
        <p:spPr>
          <a:xfrm>
            <a:off x="2589212" y="4800600"/>
            <a:ext cx="3387466" cy="923330"/>
          </a:xfrm>
          <a:prstGeom prst="rect">
            <a:avLst/>
          </a:prstGeom>
          <a:noFill/>
        </p:spPr>
        <p:txBody>
          <a:bodyPr wrap="none" lIns="91440" tIns="45720" rIns="91440" bIns="45720">
            <a:prstTxWarp prst="textStop">
              <a:avLst/>
            </a:prstTxWarp>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Really???</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812" y="2209800"/>
            <a:ext cx="3058668" cy="3812216"/>
          </a:xfrm>
          <a:prstGeom prst="rect">
            <a:avLst/>
          </a:prstGeom>
        </p:spPr>
      </p:pic>
    </p:spTree>
    <p:extLst>
      <p:ext uri="{BB962C8B-B14F-4D97-AF65-F5344CB8AC3E}">
        <p14:creationId xmlns:p14="http://schemas.microsoft.com/office/powerpoint/2010/main" val="1152600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 Culture Made Me Do It</a:t>
            </a:r>
            <a:endParaRPr lang="en-US" dirty="0"/>
          </a:p>
        </p:txBody>
      </p:sp>
      <p:pic>
        <p:nvPicPr>
          <p:cNvPr id="1026" name="Picture 2" descr="Image result for photos of minorities helping others but portrayed negativel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5212" y="2743200"/>
            <a:ext cx="38862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howard university college of medicine photo trayvon mart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2019300"/>
            <a:ext cx="595312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557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Bead Colors:</a:t>
            </a:r>
          </a:p>
          <a:p>
            <a:pPr lvl="1"/>
            <a:r>
              <a:rPr lang="en-US" dirty="0" smtClean="0"/>
              <a:t>Blue – Anglo</a:t>
            </a:r>
            <a:br>
              <a:rPr lang="en-US" dirty="0" smtClean="0"/>
            </a:br>
            <a:endParaRPr lang="en-US" dirty="0" smtClean="0"/>
          </a:p>
          <a:p>
            <a:pPr lvl="1"/>
            <a:r>
              <a:rPr lang="en-US" dirty="0" smtClean="0"/>
              <a:t>Yellow – Latino/Latina</a:t>
            </a:r>
            <a:br>
              <a:rPr lang="en-US" dirty="0" smtClean="0"/>
            </a:br>
            <a:endParaRPr lang="en-US" dirty="0" smtClean="0"/>
          </a:p>
          <a:p>
            <a:pPr lvl="1"/>
            <a:r>
              <a:rPr lang="en-US" dirty="0" smtClean="0"/>
              <a:t>Red – African American</a:t>
            </a:r>
            <a:br>
              <a:rPr lang="en-US" dirty="0" smtClean="0"/>
            </a:br>
            <a:endParaRPr lang="en-US" dirty="0" smtClean="0"/>
          </a:p>
          <a:p>
            <a:pPr lvl="1"/>
            <a:r>
              <a:rPr lang="en-US" dirty="0" smtClean="0"/>
              <a:t>Green – Asian</a:t>
            </a:r>
            <a:br>
              <a:rPr lang="en-US" dirty="0" smtClean="0"/>
            </a:br>
            <a:endParaRPr lang="en-US" dirty="0" smtClean="0"/>
          </a:p>
          <a:p>
            <a:pPr lvl="1"/>
            <a:r>
              <a:rPr lang="en-US" dirty="0" smtClean="0"/>
              <a:t>Brown - Other</a:t>
            </a:r>
            <a:endParaRPr lang="en-US" dirty="0"/>
          </a:p>
        </p:txBody>
      </p:sp>
      <p:sp>
        <p:nvSpPr>
          <p:cNvPr id="3" name="Title 2"/>
          <p:cNvSpPr>
            <a:spLocks noGrp="1"/>
          </p:cNvSpPr>
          <p:nvPr>
            <p:ph type="title"/>
          </p:nvPr>
        </p:nvSpPr>
        <p:spPr/>
        <p:txBody>
          <a:bodyPr/>
          <a:lstStyle/>
          <a:p>
            <a:r>
              <a:rPr lang="en-US" dirty="0" smtClean="0"/>
              <a:t>How Diverse is Your Universe?</a:t>
            </a:r>
            <a:endParaRPr lang="en-US" dirty="0"/>
          </a:p>
        </p:txBody>
      </p:sp>
      <p:sp>
        <p:nvSpPr>
          <p:cNvPr id="4" name="Oval 3"/>
          <p:cNvSpPr/>
          <p:nvPr/>
        </p:nvSpPr>
        <p:spPr>
          <a:xfrm>
            <a:off x="3656012" y="2209800"/>
            <a:ext cx="304800" cy="304800"/>
          </a:xfrm>
          <a:prstGeom prst="ellipse">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Oval 4"/>
          <p:cNvSpPr/>
          <p:nvPr/>
        </p:nvSpPr>
        <p:spPr>
          <a:xfrm>
            <a:off x="4646612" y="2819400"/>
            <a:ext cx="304800" cy="304800"/>
          </a:xfrm>
          <a:prstGeom prst="ellipse">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Oval 5"/>
          <p:cNvSpPr/>
          <p:nvPr/>
        </p:nvSpPr>
        <p:spPr>
          <a:xfrm>
            <a:off x="4875212" y="3429000"/>
            <a:ext cx="304800" cy="304800"/>
          </a:xfrm>
          <a:prstGeom prst="ellipse">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 name="Oval 6"/>
          <p:cNvSpPr/>
          <p:nvPr/>
        </p:nvSpPr>
        <p:spPr>
          <a:xfrm>
            <a:off x="3808412" y="4038600"/>
            <a:ext cx="304800" cy="304800"/>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8" name="Oval 7"/>
          <p:cNvSpPr/>
          <p:nvPr/>
        </p:nvSpPr>
        <p:spPr>
          <a:xfrm>
            <a:off x="3808412" y="4648200"/>
            <a:ext cx="304800" cy="304800"/>
          </a:xfrm>
          <a:prstGeom prst="ellipse">
            <a:avLst/>
          </a:prstGeom>
          <a:solidFill>
            <a:srgbClr val="99663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9" name="Picture 8" descr="那些与地球类似的星球_图片_互动百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312" y="2083594"/>
            <a:ext cx="4400548" cy="3300411"/>
          </a:xfrm>
          <a:prstGeom prst="rect">
            <a:avLst/>
          </a:prstGeom>
        </p:spPr>
      </p:pic>
    </p:spTree>
    <p:extLst>
      <p:ext uri="{BB962C8B-B14F-4D97-AF65-F5344CB8AC3E}">
        <p14:creationId xmlns:p14="http://schemas.microsoft.com/office/powerpoint/2010/main" val="997508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Two Models of Inclusive </a:t>
            </a:r>
            <a:r>
              <a:rPr lang="en-US" dirty="0" smtClean="0"/>
              <a:t>Leadership</a:t>
            </a:r>
            <a:br>
              <a:rPr lang="en-US" dirty="0" smtClean="0"/>
            </a:br>
            <a:r>
              <a:rPr lang="en-US" dirty="0" smtClean="0"/>
              <a:t>The Teacher as the Leader</a:t>
            </a:r>
            <a:endParaRPr lang="en-US" dirty="0"/>
          </a:p>
        </p:txBody>
      </p:sp>
      <p:pic>
        <p:nvPicPr>
          <p:cNvPr id="1026" name="Picture 2" descr="http://www.nuf.org/sites/default/files/WEB%20ILM-Individual-Fina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12" y="1858069"/>
            <a:ext cx="4075435" cy="47400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uf.org/sites/default/files/WEB%20ILM-Organization-Fina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12" y="1858069"/>
            <a:ext cx="4133939" cy="48037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65612" y="6324600"/>
            <a:ext cx="3048000" cy="307777"/>
          </a:xfrm>
          <a:prstGeom prst="rect">
            <a:avLst/>
          </a:prstGeom>
          <a:noFill/>
          <a:ln>
            <a:solidFill>
              <a:schemeClr val="bg2"/>
            </a:solidFill>
          </a:ln>
        </p:spPr>
        <p:txBody>
          <a:bodyPr wrap="square" rtlCol="0" anchor="ctr" anchorCtr="1">
            <a:spAutoFit/>
          </a:bodyPr>
          <a:lstStyle/>
          <a:p>
            <a:r>
              <a:rPr lang="en-US" sz="1400" dirty="0" smtClean="0"/>
              <a:t>National Urban Fellows, n.d.</a:t>
            </a:r>
          </a:p>
        </p:txBody>
      </p:sp>
    </p:spTree>
    <p:extLst>
      <p:ext uri="{BB962C8B-B14F-4D97-AF65-F5344CB8AC3E}">
        <p14:creationId xmlns:p14="http://schemas.microsoft.com/office/powerpoint/2010/main" val="4174390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CQ Model</a:t>
            </a:r>
          </a:p>
          <a:p>
            <a:endParaRPr lang="en-US" dirty="0"/>
          </a:p>
        </p:txBody>
      </p:sp>
      <p:sp>
        <p:nvSpPr>
          <p:cNvPr id="5" name="Title 4"/>
          <p:cNvSpPr>
            <a:spLocks noGrp="1"/>
          </p:cNvSpPr>
          <p:nvPr>
            <p:ph type="title"/>
          </p:nvPr>
        </p:nvSpPr>
        <p:spPr/>
        <p:txBody>
          <a:bodyPr/>
          <a:lstStyle/>
          <a:p>
            <a:r>
              <a:rPr lang="en-US" dirty="0" smtClean="0"/>
              <a:t>Cultural Intelligence: </a:t>
            </a:r>
            <a:br>
              <a:rPr lang="en-US" dirty="0" smtClean="0"/>
            </a:br>
            <a:r>
              <a:rPr lang="en-US" dirty="0" smtClean="0"/>
              <a:t>Culture Jamming &amp; Inclusivity</a:t>
            </a:r>
            <a:endParaRPr lang="en-US" dirty="0"/>
          </a:p>
        </p:txBody>
      </p:sp>
      <p:pic>
        <p:nvPicPr>
          <p:cNvPr id="7" name="Picture 3" descr="5-4 capabilitie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212" y="1752600"/>
            <a:ext cx="5973763" cy="488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353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bs.twimg.com/media/BuxXRlACAAAkRz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814" y="1780797"/>
            <a:ext cx="2590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mages of latino stereoty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81799">
            <a:off x="986319" y="2494165"/>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dirty="0" smtClean="0"/>
              <a:t>Backpack exercise</a:t>
            </a:r>
            <a:endParaRPr lang="en-US" dirty="0"/>
          </a:p>
        </p:txBody>
      </p:sp>
      <p:sp>
        <p:nvSpPr>
          <p:cNvPr id="3" name="Title 2"/>
          <p:cNvSpPr>
            <a:spLocks noGrp="1"/>
          </p:cNvSpPr>
          <p:nvPr>
            <p:ph type="title"/>
          </p:nvPr>
        </p:nvSpPr>
        <p:spPr/>
        <p:txBody>
          <a:bodyPr/>
          <a:lstStyle/>
          <a:p>
            <a:r>
              <a:rPr lang="en-US" dirty="0" smtClean="0"/>
              <a:t>Backpack Full of Jam’s, Inclusive and CQ</a:t>
            </a:r>
            <a:endParaRPr lang="en-US" dirty="0"/>
          </a:p>
        </p:txBody>
      </p:sp>
      <p:pic>
        <p:nvPicPr>
          <p:cNvPr id="4" name="Picture 3" descr="JanSport Classic Superbreak Backpac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729" y="1619065"/>
            <a:ext cx="3621770" cy="3621770"/>
          </a:xfrm>
          <a:prstGeom prst="rect">
            <a:avLst/>
          </a:prstGeom>
        </p:spPr>
      </p:pic>
      <p:sp>
        <p:nvSpPr>
          <p:cNvPr id="5" name="Cloud Callout 4"/>
          <p:cNvSpPr/>
          <p:nvPr/>
        </p:nvSpPr>
        <p:spPr>
          <a:xfrm>
            <a:off x="5256212" y="1619065"/>
            <a:ext cx="3352800" cy="2471779"/>
          </a:xfrm>
          <a:prstGeom prst="cloudCallout">
            <a:avLst>
              <a:gd name="adj1" fmla="val -46355"/>
              <a:gd name="adj2" fmla="val 6382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My Perceptions</a:t>
            </a:r>
          </a:p>
          <a:p>
            <a:pPr algn="ctr"/>
            <a:r>
              <a:rPr lang="en-US" dirty="0" smtClean="0"/>
              <a:t>My Biases</a:t>
            </a:r>
          </a:p>
          <a:p>
            <a:pPr algn="ctr"/>
            <a:r>
              <a:rPr lang="en-US" dirty="0" smtClean="0"/>
              <a:t>Myth Versus Truth</a:t>
            </a:r>
          </a:p>
          <a:p>
            <a:pPr algn="ctr"/>
            <a:r>
              <a:rPr lang="en-US" dirty="0" smtClean="0"/>
              <a:t>Chaos/Confusion</a:t>
            </a:r>
            <a:endParaRPr lang="en-US" dirty="0"/>
          </a:p>
        </p:txBody>
      </p:sp>
      <p:pic>
        <p:nvPicPr>
          <p:cNvPr id="2054" name="Picture 6" descr="Image result for images of latino stereotyp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0909" y="4755250"/>
            <a:ext cx="2752725" cy="16573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mages of asian stereotyp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53" y="4869809"/>
            <a:ext cx="4589352" cy="164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46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US" dirty="0" smtClean="0"/>
              <a:t>Group One:  Where were you?</a:t>
            </a:r>
          </a:p>
          <a:p>
            <a:pPr lvl="0"/>
            <a:endParaRPr lang="en-US" dirty="0"/>
          </a:p>
          <a:p>
            <a:pPr lvl="0"/>
            <a:r>
              <a:rPr lang="en-US" dirty="0" smtClean="0"/>
              <a:t>Group Two: Circles of my multicultural self</a:t>
            </a:r>
          </a:p>
          <a:p>
            <a:pPr lvl="0"/>
            <a:endParaRPr lang="en-US" dirty="0"/>
          </a:p>
          <a:p>
            <a:pPr lvl="0"/>
            <a:r>
              <a:rPr lang="en-US" dirty="0" smtClean="0"/>
              <a:t>Group Three: Moving Forward</a:t>
            </a:r>
          </a:p>
          <a:p>
            <a:pPr lvl="0"/>
            <a:endParaRPr lang="en-US" dirty="0" smtClean="0"/>
          </a:p>
        </p:txBody>
      </p:sp>
      <p:sp>
        <p:nvSpPr>
          <p:cNvPr id="13" name="Title 12"/>
          <p:cNvSpPr>
            <a:spLocks noGrp="1"/>
          </p:cNvSpPr>
          <p:nvPr>
            <p:ph type="title"/>
          </p:nvPr>
        </p:nvSpPr>
        <p:spPr/>
        <p:txBody>
          <a:bodyPr>
            <a:normAutofit/>
          </a:bodyPr>
          <a:lstStyle/>
          <a:p>
            <a:pPr algn="ctr"/>
            <a:r>
              <a:rPr lang="en-US" dirty="0" smtClean="0"/>
              <a:t>Small Group Discussions</a:t>
            </a:r>
            <a:endParaRPr lang="en-US" dirty="0"/>
          </a:p>
        </p:txBody>
      </p:sp>
    </p:spTree>
    <p:extLst>
      <p:ext uri="{BB962C8B-B14F-4D97-AF65-F5344CB8AC3E}">
        <p14:creationId xmlns:p14="http://schemas.microsoft.com/office/powerpoint/2010/main" val="3564420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US" dirty="0" smtClean="0"/>
              <a:t>Introduction of </a:t>
            </a:r>
            <a:r>
              <a:rPr lang="en-US" dirty="0" smtClean="0"/>
              <a:t>workshop</a:t>
            </a:r>
            <a:endParaRPr lang="en-US" dirty="0" smtClean="0"/>
          </a:p>
          <a:p>
            <a:pPr lvl="0"/>
            <a:r>
              <a:rPr lang="en-US" dirty="0" smtClean="0"/>
              <a:t>Overview of Implicit/Unconscious Bias</a:t>
            </a:r>
          </a:p>
          <a:p>
            <a:pPr lvl="0"/>
            <a:r>
              <a:rPr lang="en-US" dirty="0" smtClean="0"/>
              <a:t>Opening Activity</a:t>
            </a:r>
          </a:p>
          <a:p>
            <a:pPr lvl="0"/>
            <a:r>
              <a:rPr lang="en-US" dirty="0" smtClean="0"/>
              <a:t>Visual </a:t>
            </a:r>
            <a:r>
              <a:rPr lang="en-US" dirty="0" smtClean="0"/>
              <a:t>of Culture Jamming </a:t>
            </a:r>
            <a:endParaRPr lang="en-US" dirty="0" smtClean="0"/>
          </a:p>
          <a:p>
            <a:pPr lvl="0"/>
            <a:r>
              <a:rPr lang="en-US" dirty="0" smtClean="0"/>
              <a:t>Questions and Answers</a:t>
            </a:r>
            <a:endParaRPr lang="en-US" dirty="0" smtClean="0"/>
          </a:p>
          <a:p>
            <a:pPr marL="0" lvl="0" indent="0">
              <a:buNone/>
            </a:pPr>
            <a:endParaRPr lang="en-US" dirty="0" smtClean="0"/>
          </a:p>
        </p:txBody>
      </p:sp>
      <p:sp>
        <p:nvSpPr>
          <p:cNvPr id="13" name="Title 12"/>
          <p:cNvSpPr>
            <a:spLocks noGrp="1"/>
          </p:cNvSpPr>
          <p:nvPr>
            <p:ph type="title"/>
          </p:nvPr>
        </p:nvSpPr>
        <p:spPr/>
        <p:txBody>
          <a:bodyPr>
            <a:normAutofit fontScale="90000"/>
          </a:bodyPr>
          <a:lstStyle/>
          <a:p>
            <a:pPr algn="ctr"/>
            <a:r>
              <a:rPr lang="en-US" dirty="0"/>
              <a:t>Culture Jamming: </a:t>
            </a:r>
            <a:r>
              <a:rPr lang="en-US" dirty="0" smtClean="0"/>
              <a:t/>
            </a:r>
            <a:br>
              <a:rPr lang="en-US" dirty="0" smtClean="0"/>
            </a:br>
            <a:r>
              <a:rPr lang="en-US" dirty="0" smtClean="0"/>
              <a:t>Removing </a:t>
            </a:r>
            <a:r>
              <a:rPr lang="en-US" dirty="0"/>
              <a:t>Barriers and Developing Inclusive Leaders and Organizational Cultures</a:t>
            </a:r>
            <a:r>
              <a:rPr lang="en-US" i="1" dirty="0"/>
              <a:t> </a:t>
            </a:r>
            <a:endParaRPr lang="en-US" dirty="0"/>
          </a:p>
        </p:txBody>
      </p:sp>
    </p:spTree>
    <p:extLst>
      <p:ext uri="{BB962C8B-B14F-4D97-AF65-F5344CB8AC3E}">
        <p14:creationId xmlns:p14="http://schemas.microsoft.com/office/powerpoint/2010/main" val="685996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US" dirty="0" smtClean="0"/>
              <a:t>This workshop has covered</a:t>
            </a:r>
          </a:p>
          <a:p>
            <a:pPr lvl="1"/>
            <a:r>
              <a:rPr lang="en-US" dirty="0" smtClean="0"/>
              <a:t>Culture jamming</a:t>
            </a:r>
          </a:p>
          <a:p>
            <a:pPr lvl="1"/>
            <a:r>
              <a:rPr lang="en-US" dirty="0" smtClean="0"/>
              <a:t>Unconscious bias</a:t>
            </a:r>
          </a:p>
          <a:p>
            <a:pPr lvl="1"/>
            <a:r>
              <a:rPr lang="en-US" dirty="0" smtClean="0"/>
              <a:t>Inclusiveness</a:t>
            </a:r>
          </a:p>
          <a:p>
            <a:pPr lvl="1"/>
            <a:r>
              <a:rPr lang="en-US" dirty="0" smtClean="0"/>
              <a:t>Cultural Intelligence</a:t>
            </a:r>
          </a:p>
          <a:p>
            <a:pPr lvl="1"/>
            <a:endParaRPr lang="en-US" dirty="0"/>
          </a:p>
          <a:p>
            <a:r>
              <a:rPr lang="en-US" dirty="0" smtClean="0"/>
              <a:t>Processes enable us to remove stereotypical bias that we do not often recognize and become more inclusive.</a:t>
            </a:r>
          </a:p>
          <a:p>
            <a:pPr lvl="0"/>
            <a:endParaRPr lang="en-US" dirty="0" smtClean="0"/>
          </a:p>
        </p:txBody>
      </p:sp>
      <p:sp>
        <p:nvSpPr>
          <p:cNvPr id="13" name="Title 12"/>
          <p:cNvSpPr>
            <a:spLocks noGrp="1"/>
          </p:cNvSpPr>
          <p:nvPr>
            <p:ph type="title"/>
          </p:nvPr>
        </p:nvSpPr>
        <p:spPr/>
        <p:txBody>
          <a:bodyPr>
            <a:normAutofit/>
          </a:bodyPr>
          <a:lstStyle/>
          <a:p>
            <a:pPr algn="ctr"/>
            <a:r>
              <a:rPr lang="en-US" dirty="0" smtClean="0"/>
              <a:t>Summary</a:t>
            </a:r>
            <a:endParaRPr lang="en-US" dirty="0"/>
          </a:p>
        </p:txBody>
      </p:sp>
    </p:spTree>
    <p:extLst>
      <p:ext uri="{BB962C8B-B14F-4D97-AF65-F5344CB8AC3E}">
        <p14:creationId xmlns:p14="http://schemas.microsoft.com/office/powerpoint/2010/main" val="1987847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4" y="0"/>
            <a:ext cx="9601200" cy="1143000"/>
          </a:xfrm>
        </p:spPr>
        <p:txBody>
          <a:bodyPr/>
          <a:lstStyle/>
          <a:p>
            <a:pPr algn="ctr"/>
            <a:r>
              <a:rPr lang="en-US" dirty="0" smtClean="0"/>
              <a:t>Culture Jamming</a:t>
            </a:r>
            <a:endParaRPr lang="en-US" dirty="0"/>
          </a:p>
        </p:txBody>
      </p:sp>
      <p:pic>
        <p:nvPicPr>
          <p:cNvPr id="5" name="Picture 4" descr="JanSport Classic Superbreak Backpa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687" y="1600200"/>
            <a:ext cx="4591050" cy="4591050"/>
          </a:xfrm>
          <a:prstGeom prst="rect">
            <a:avLst/>
          </a:prstGeom>
        </p:spPr>
      </p:pic>
      <p:sp>
        <p:nvSpPr>
          <p:cNvPr id="6" name="TextBox 5"/>
          <p:cNvSpPr txBox="1"/>
          <p:nvPr/>
        </p:nvSpPr>
        <p:spPr>
          <a:xfrm>
            <a:off x="4799012" y="4876800"/>
            <a:ext cx="2590800" cy="584775"/>
          </a:xfrm>
          <a:prstGeom prst="rect">
            <a:avLst/>
          </a:prstGeom>
          <a:noFill/>
          <a:ln>
            <a:solidFill>
              <a:schemeClr val="bg2"/>
            </a:solidFill>
          </a:ln>
        </p:spPr>
        <p:txBody>
          <a:bodyPr wrap="square" rtlCol="0" anchor="ctr" anchorCtr="1">
            <a:spAutoFit/>
          </a:bodyPr>
          <a:lstStyle/>
          <a:p>
            <a:r>
              <a:rPr lang="en-US" sz="3200" b="1" i="1" dirty="0" smtClean="0">
                <a:solidFill>
                  <a:schemeClr val="bg1"/>
                </a:solidFill>
              </a:rPr>
              <a:t>Get Active</a:t>
            </a:r>
          </a:p>
        </p:txBody>
      </p:sp>
    </p:spTree>
    <p:extLst>
      <p:ext uri="{BB962C8B-B14F-4D97-AF65-F5344CB8AC3E}">
        <p14:creationId xmlns:p14="http://schemas.microsoft.com/office/powerpoint/2010/main" val="1675682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 marks cutie mark by The-Smiling-Pony on Deviant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012" y="685800"/>
            <a:ext cx="5594905" cy="5542686"/>
          </a:xfrm>
          <a:prstGeom prst="rect">
            <a:avLst/>
          </a:prstGeom>
        </p:spPr>
      </p:pic>
    </p:spTree>
    <p:extLst>
      <p:ext uri="{BB962C8B-B14F-4D97-AF65-F5344CB8AC3E}">
        <p14:creationId xmlns:p14="http://schemas.microsoft.com/office/powerpoint/2010/main" val="3057718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US" dirty="0" smtClean="0"/>
              <a:t>Culture Jamming</a:t>
            </a:r>
          </a:p>
          <a:p>
            <a:pPr lvl="0"/>
            <a:r>
              <a:rPr lang="en-US" dirty="0" smtClean="0"/>
              <a:t>From Culture Jamming to Inclusive </a:t>
            </a:r>
            <a:r>
              <a:rPr lang="en-US" dirty="0" smtClean="0"/>
              <a:t>Classroom</a:t>
            </a:r>
            <a:endParaRPr lang="en-US" dirty="0" smtClean="0"/>
          </a:p>
          <a:p>
            <a:r>
              <a:rPr lang="en-US" dirty="0" smtClean="0"/>
              <a:t>Perspective activity (Diverse Universe)</a:t>
            </a:r>
          </a:p>
          <a:p>
            <a:r>
              <a:rPr lang="en-US" dirty="0" smtClean="0"/>
              <a:t>Debrief activity</a:t>
            </a:r>
          </a:p>
          <a:p>
            <a:r>
              <a:rPr lang="en-US" dirty="0" smtClean="0"/>
              <a:t>Small Group Table Conversations</a:t>
            </a:r>
          </a:p>
          <a:p>
            <a:r>
              <a:rPr lang="en-US" dirty="0" smtClean="0"/>
              <a:t>Wrap-up/Summary</a:t>
            </a:r>
          </a:p>
          <a:p>
            <a:pPr lvl="0"/>
            <a:endParaRPr lang="en-US" dirty="0" smtClean="0"/>
          </a:p>
        </p:txBody>
      </p:sp>
      <p:sp>
        <p:nvSpPr>
          <p:cNvPr id="13" name="Title 12"/>
          <p:cNvSpPr>
            <a:spLocks noGrp="1"/>
          </p:cNvSpPr>
          <p:nvPr>
            <p:ph type="title"/>
          </p:nvPr>
        </p:nvSpPr>
        <p:spPr/>
        <p:txBody>
          <a:bodyPr>
            <a:normAutofit fontScale="90000"/>
          </a:bodyPr>
          <a:lstStyle/>
          <a:p>
            <a:pPr algn="ctr"/>
            <a:r>
              <a:rPr lang="en-US" dirty="0"/>
              <a:t>Culture Jamming: </a:t>
            </a:r>
            <a:r>
              <a:rPr lang="en-US" dirty="0" smtClean="0"/>
              <a:t/>
            </a:r>
            <a:br>
              <a:rPr lang="en-US" dirty="0" smtClean="0"/>
            </a:br>
            <a:r>
              <a:rPr lang="en-US" dirty="0" smtClean="0"/>
              <a:t>Removing </a:t>
            </a:r>
            <a:r>
              <a:rPr lang="en-US" dirty="0"/>
              <a:t>Barriers and Developing Inclusive </a:t>
            </a:r>
            <a:r>
              <a:rPr lang="en-US" dirty="0" smtClean="0"/>
              <a:t>Classroom</a:t>
            </a:r>
            <a:endParaRPr lang="en-US" dirty="0"/>
          </a:p>
        </p:txBody>
      </p:sp>
    </p:spTree>
    <p:extLst>
      <p:ext uri="{BB962C8B-B14F-4D97-AF65-F5344CB8AC3E}">
        <p14:creationId xmlns:p14="http://schemas.microsoft.com/office/powerpoint/2010/main" val="3701085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US" dirty="0"/>
              <a:t>Definition: Unconscious bias is a social stereotype about certain groups of people that are formed outside one’s own awareness.  </a:t>
            </a:r>
          </a:p>
          <a:p>
            <a:pPr lvl="1"/>
            <a:r>
              <a:rPr lang="en-US" dirty="0"/>
              <a:t>1. Often incompatible with one’s conscious values</a:t>
            </a:r>
          </a:p>
          <a:p>
            <a:pPr lvl="1"/>
            <a:r>
              <a:rPr lang="en-US" dirty="0"/>
              <a:t>2. Certain scenarios can activate unconscious attitudes and beliefs</a:t>
            </a:r>
          </a:p>
          <a:p>
            <a:pPr lvl="0"/>
            <a:endParaRPr lang="en-US" dirty="0"/>
          </a:p>
          <a:p>
            <a:pPr lvl="0"/>
            <a:r>
              <a:rPr lang="en-US" dirty="0"/>
              <a:t>Navarro, R. Vice Chancellor of Diversity &amp; Outreach, University of California-San Francisco, transcript on unconscious bias, n.d.</a:t>
            </a:r>
          </a:p>
          <a:p>
            <a:pPr lvl="0"/>
            <a:endParaRPr lang="en-US" dirty="0" smtClean="0"/>
          </a:p>
        </p:txBody>
      </p:sp>
      <p:sp>
        <p:nvSpPr>
          <p:cNvPr id="13" name="Title 12"/>
          <p:cNvSpPr>
            <a:spLocks noGrp="1"/>
          </p:cNvSpPr>
          <p:nvPr>
            <p:ph type="title"/>
          </p:nvPr>
        </p:nvSpPr>
        <p:spPr/>
        <p:txBody>
          <a:bodyPr>
            <a:normAutofit/>
          </a:bodyPr>
          <a:lstStyle/>
          <a:p>
            <a:pPr algn="ctr"/>
            <a:r>
              <a:rPr lang="en-US" dirty="0" smtClean="0"/>
              <a:t>Implicit and Unconscious Bias</a:t>
            </a:r>
            <a:endParaRPr lang="en-US" dirty="0"/>
          </a:p>
        </p:txBody>
      </p:sp>
      <p:pic>
        <p:nvPicPr>
          <p:cNvPr id="2" name="Picture 1" descr="Face black and white wallpaper #19017 - Open Wal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812" y="4600575"/>
            <a:ext cx="2514600" cy="1571625"/>
          </a:xfrm>
          <a:prstGeom prst="rect">
            <a:avLst/>
          </a:prstGeom>
        </p:spPr>
      </p:pic>
    </p:spTree>
    <p:extLst>
      <p:ext uri="{BB962C8B-B14F-4D97-AF65-F5344CB8AC3E}">
        <p14:creationId xmlns:p14="http://schemas.microsoft.com/office/powerpoint/2010/main" val="4026985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US" dirty="0" smtClean="0"/>
              <a:t>Negative </a:t>
            </a:r>
            <a:r>
              <a:rPr lang="en-US" dirty="0"/>
              <a:t>cultural stereotypes about a group can develop a strong association between that group and a social label.</a:t>
            </a:r>
          </a:p>
          <a:p>
            <a:pPr lvl="0"/>
            <a:r>
              <a:rPr lang="en-US" dirty="0"/>
              <a:t>Creates hundreds of seemingly irrational circumstances daily</a:t>
            </a:r>
          </a:p>
          <a:p>
            <a:r>
              <a:rPr lang="en-US" dirty="0"/>
              <a:t>Ross, H.  (2008).   Exploring unconscious bias.  </a:t>
            </a:r>
            <a:r>
              <a:rPr lang="en-US" i="1" dirty="0"/>
              <a:t>Diversity Best Practices</a:t>
            </a:r>
            <a:r>
              <a:rPr lang="en-US" dirty="0"/>
              <a:t>, 2(5), 1-18</a:t>
            </a:r>
          </a:p>
          <a:p>
            <a:r>
              <a:rPr lang="en-US" dirty="0"/>
              <a:t>Uhlmann, E. L., &amp; Nosek, B. A.  (2011).   My culture made me do it: Lay theories of responsibility for automatic prejudice.  </a:t>
            </a:r>
          </a:p>
          <a:p>
            <a:pPr lvl="0"/>
            <a:endParaRPr lang="en-US" dirty="0" smtClean="0"/>
          </a:p>
        </p:txBody>
      </p:sp>
      <p:sp>
        <p:nvSpPr>
          <p:cNvPr id="13" name="Title 12"/>
          <p:cNvSpPr>
            <a:spLocks noGrp="1"/>
          </p:cNvSpPr>
          <p:nvPr>
            <p:ph type="title"/>
          </p:nvPr>
        </p:nvSpPr>
        <p:spPr/>
        <p:txBody>
          <a:bodyPr>
            <a:normAutofit/>
          </a:bodyPr>
          <a:lstStyle/>
          <a:p>
            <a:pPr algn="ctr"/>
            <a:r>
              <a:rPr lang="en-US" dirty="0" smtClean="0"/>
              <a:t>Unconscious Bias Impedes </a:t>
            </a:r>
            <a:br>
              <a:rPr lang="en-US" dirty="0" smtClean="0"/>
            </a:br>
            <a:r>
              <a:rPr lang="en-US" dirty="0" smtClean="0"/>
              <a:t>One’s Cultural Development</a:t>
            </a:r>
            <a:endParaRPr lang="en-US" dirty="0"/>
          </a:p>
        </p:txBody>
      </p:sp>
      <p:pic>
        <p:nvPicPr>
          <p:cNvPr id="2" name="Picture 1" descr="Face black and white wallpaper #19017 - Open Wal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812" y="4600575"/>
            <a:ext cx="2514600" cy="1571625"/>
          </a:xfrm>
          <a:prstGeom prst="rect">
            <a:avLst/>
          </a:prstGeom>
        </p:spPr>
      </p:pic>
    </p:spTree>
    <p:extLst>
      <p:ext uri="{BB962C8B-B14F-4D97-AF65-F5344CB8AC3E}">
        <p14:creationId xmlns:p14="http://schemas.microsoft.com/office/powerpoint/2010/main" val="310833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US" dirty="0" smtClean="0"/>
              <a:t>The </a:t>
            </a:r>
            <a:r>
              <a:rPr lang="en-US" dirty="0"/>
              <a:t>tendency to form stereotypes about certain groups</a:t>
            </a:r>
          </a:p>
          <a:p>
            <a:pPr lvl="0"/>
            <a:r>
              <a:rPr lang="en-US" dirty="0"/>
              <a:t>It becomes impossible to make objective judgments about members of those groups</a:t>
            </a:r>
          </a:p>
          <a:p>
            <a:pPr lvl="0"/>
            <a:r>
              <a:rPr lang="en-US" dirty="0"/>
              <a:t>Question: “To what extent are our organizational cultures and business results being affected by unconscious bias?”</a:t>
            </a:r>
          </a:p>
          <a:p>
            <a:r>
              <a:rPr lang="en-US" dirty="0"/>
              <a:t>McCormick, H.  (2015).  The real effects of unconscious bias in the workplace, UNC Executive Development, </a:t>
            </a:r>
            <a:r>
              <a:rPr lang="en-US" u="sng" dirty="0">
                <a:hlinkClick r:id="rId3"/>
              </a:rPr>
              <a:t>www.execdev.unc.edu</a:t>
            </a:r>
            <a:r>
              <a:rPr lang="en-US" dirty="0"/>
              <a:t>.</a:t>
            </a:r>
          </a:p>
          <a:p>
            <a:pPr lvl="0"/>
            <a:endParaRPr lang="en-US" dirty="0" smtClean="0"/>
          </a:p>
        </p:txBody>
      </p:sp>
      <p:sp>
        <p:nvSpPr>
          <p:cNvPr id="13" name="Title 12"/>
          <p:cNvSpPr>
            <a:spLocks noGrp="1"/>
          </p:cNvSpPr>
          <p:nvPr>
            <p:ph type="title"/>
          </p:nvPr>
        </p:nvSpPr>
        <p:spPr/>
        <p:txBody>
          <a:bodyPr>
            <a:normAutofit/>
          </a:bodyPr>
          <a:lstStyle/>
          <a:p>
            <a:pPr algn="ctr"/>
            <a:r>
              <a:rPr lang="en-US" dirty="0" smtClean="0"/>
              <a:t>Perception Bias</a:t>
            </a:r>
            <a:endParaRPr lang="en-US" dirty="0"/>
          </a:p>
        </p:txBody>
      </p:sp>
      <p:pic>
        <p:nvPicPr>
          <p:cNvPr id="2" name="Picture 1" descr="Face black and white wallpaper #19017 - Open Wall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1812" y="4600575"/>
            <a:ext cx="2514600" cy="1571625"/>
          </a:xfrm>
          <a:prstGeom prst="rect">
            <a:avLst/>
          </a:prstGeom>
        </p:spPr>
      </p:pic>
    </p:spTree>
    <p:extLst>
      <p:ext uri="{BB962C8B-B14F-4D97-AF65-F5344CB8AC3E}">
        <p14:creationId xmlns:p14="http://schemas.microsoft.com/office/powerpoint/2010/main" val="912119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2414" y="1828800"/>
            <a:ext cx="9143998" cy="1066800"/>
          </a:xfrm>
        </p:spPr>
        <p:txBody>
          <a:bodyPr/>
          <a:lstStyle/>
          <a:p>
            <a:pPr marL="0" indent="0" algn="ctr">
              <a:buNone/>
            </a:pPr>
            <a:r>
              <a:rPr lang="en-US" dirty="0" smtClean="0"/>
              <a:t>Is used to challenge or disrupt dominant discourse with a dose of subversion and creativity</a:t>
            </a:r>
            <a:endParaRPr lang="en-US" dirty="0"/>
          </a:p>
        </p:txBody>
      </p:sp>
      <p:sp>
        <p:nvSpPr>
          <p:cNvPr id="13" name="Title 12"/>
          <p:cNvSpPr>
            <a:spLocks noGrp="1"/>
          </p:cNvSpPr>
          <p:nvPr>
            <p:ph type="title"/>
          </p:nvPr>
        </p:nvSpPr>
        <p:spPr/>
        <p:txBody>
          <a:bodyPr>
            <a:normAutofit/>
          </a:bodyPr>
          <a:lstStyle/>
          <a:p>
            <a:pPr algn="ctr"/>
            <a:r>
              <a:rPr lang="en-US" dirty="0" smtClean="0"/>
              <a:t>Culture Jamming</a:t>
            </a:r>
            <a:endParaRPr lang="en-US" dirty="0"/>
          </a:p>
        </p:txBody>
      </p:sp>
      <p:pic>
        <p:nvPicPr>
          <p:cNvPr id="6" name="Picture 5"/>
          <p:cNvPicPr>
            <a:picLocks noChangeAspect="1"/>
          </p:cNvPicPr>
          <p:nvPr/>
        </p:nvPicPr>
        <p:blipFill>
          <a:blip r:embed="rId3"/>
          <a:stretch>
            <a:fillRect/>
          </a:stretch>
        </p:blipFill>
        <p:spPr>
          <a:xfrm>
            <a:off x="912812" y="3276600"/>
            <a:ext cx="2997200" cy="2997200"/>
          </a:xfrm>
          <a:prstGeom prst="rect">
            <a:avLst/>
          </a:prstGeom>
        </p:spPr>
      </p:pic>
      <p:pic>
        <p:nvPicPr>
          <p:cNvPr id="7" name="Picture 6"/>
          <p:cNvPicPr>
            <a:picLocks noChangeAspect="1"/>
          </p:cNvPicPr>
          <p:nvPr/>
        </p:nvPicPr>
        <p:blipFill>
          <a:blip r:embed="rId4"/>
          <a:stretch>
            <a:fillRect/>
          </a:stretch>
        </p:blipFill>
        <p:spPr>
          <a:xfrm>
            <a:off x="4189412" y="3429000"/>
            <a:ext cx="3276600" cy="2705100"/>
          </a:xfrm>
          <a:prstGeom prst="rect">
            <a:avLst/>
          </a:prstGeom>
        </p:spPr>
      </p:pic>
      <p:pic>
        <p:nvPicPr>
          <p:cNvPr id="8" name="Picture 7"/>
          <p:cNvPicPr>
            <a:picLocks noChangeAspect="1"/>
          </p:cNvPicPr>
          <p:nvPr/>
        </p:nvPicPr>
        <p:blipFill>
          <a:blip r:embed="rId5"/>
          <a:stretch>
            <a:fillRect/>
          </a:stretch>
        </p:blipFill>
        <p:spPr>
          <a:xfrm>
            <a:off x="7770812" y="3505200"/>
            <a:ext cx="3615267" cy="2400300"/>
          </a:xfrm>
          <a:prstGeom prst="rect">
            <a:avLst/>
          </a:prstGeom>
        </p:spPr>
      </p:pic>
    </p:spTree>
    <p:extLst>
      <p:ext uri="{BB962C8B-B14F-4D97-AF65-F5344CB8AC3E}">
        <p14:creationId xmlns:p14="http://schemas.microsoft.com/office/powerpoint/2010/main" val="2529240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4413" y="532845"/>
            <a:ext cx="7696200" cy="5835272"/>
          </a:xfrm>
          <a:prstGeom prst="rect">
            <a:avLst/>
          </a:prstGeom>
        </p:spPr>
      </p:pic>
    </p:spTree>
    <p:extLst>
      <p:ext uri="{BB962C8B-B14F-4D97-AF65-F5344CB8AC3E}">
        <p14:creationId xmlns:p14="http://schemas.microsoft.com/office/powerpoint/2010/main" val="404316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2412" y="381000"/>
            <a:ext cx="8111005" cy="6138356"/>
          </a:xfrm>
          <a:prstGeom prst="rect">
            <a:avLst/>
          </a:prstGeom>
        </p:spPr>
      </p:pic>
    </p:spTree>
    <p:extLst>
      <p:ext uri="{BB962C8B-B14F-4D97-AF65-F5344CB8AC3E}">
        <p14:creationId xmlns:p14="http://schemas.microsoft.com/office/powerpoint/2010/main" val="250105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ertical and Horizontal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template" id="{937EFE6A-8CE5-4A5C-8AD7-E2948927A036}" vid="{D6F8E6E7-0932-4929-AF45-A0C96E4D3BC0}"/>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A80C33-DBF0-414D-A0CF-0F4E5188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Vertical and horizontal design slides</Template>
  <TotalTime>0</TotalTime>
  <Words>1830</Words>
  <Application>Microsoft Office PowerPoint</Application>
  <PresentationFormat>Custom</PresentationFormat>
  <Paragraphs>157</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ゴシック</vt:lpstr>
      <vt:lpstr>ＭＳ Ｐゴシック</vt:lpstr>
      <vt:lpstr>Arial</vt:lpstr>
      <vt:lpstr>Century Gothic</vt:lpstr>
      <vt:lpstr>굴림</vt:lpstr>
      <vt:lpstr>Vertical and Horizontal design template</vt:lpstr>
      <vt:lpstr>Culture Jamming:  Teaching in an Inclusive Environment</vt:lpstr>
      <vt:lpstr>Culture Jamming:  Removing Barriers and Developing Inclusive Leaders and Organizational Cultures </vt:lpstr>
      <vt:lpstr>Culture Jamming:  Removing Barriers and Developing Inclusive Classroom</vt:lpstr>
      <vt:lpstr>Implicit and Unconscious Bias</vt:lpstr>
      <vt:lpstr>Unconscious Bias Impedes  One’s Cultural Development</vt:lpstr>
      <vt:lpstr>Perception Bias</vt:lpstr>
      <vt:lpstr>Culture Jamming</vt:lpstr>
      <vt:lpstr>PowerPoint Presentation</vt:lpstr>
      <vt:lpstr>PowerPoint Presentation</vt:lpstr>
      <vt:lpstr>PowerPoint Presentation</vt:lpstr>
      <vt:lpstr>PowerPoint Presentation</vt:lpstr>
      <vt:lpstr>PowerPoint Presentation</vt:lpstr>
      <vt:lpstr>From Culture Jamming to Inclusive Classroom</vt:lpstr>
      <vt:lpstr>My Culture Made Me Do It</vt:lpstr>
      <vt:lpstr>How Diverse is Your Universe?</vt:lpstr>
      <vt:lpstr>Two Models of Inclusive Leadership The Teacher as the Leader</vt:lpstr>
      <vt:lpstr>Cultural Intelligence:  Culture Jamming &amp; Inclusivity</vt:lpstr>
      <vt:lpstr>Backpack Full of Jam’s, Inclusive and CQ</vt:lpstr>
      <vt:lpstr>Small Group Discussions</vt:lpstr>
      <vt:lpstr>Summary</vt:lpstr>
      <vt:lpstr>Culture Jamming</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2016-10-10T15:34:01Z</dcterms:created>
  <dcterms:modified xsi:type="dcterms:W3CDTF">2017-06-02T13:12:38Z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ies>
</file>